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6"/>
    <p:sldMasterId id="2147483660" r:id="rId7"/>
  </p:sldMasterIdLst>
  <p:notesMasterIdLst>
    <p:notesMasterId r:id="rId19"/>
  </p:notesMasterIdLst>
  <p:sldIdLst>
    <p:sldId id="474" r:id="rId8"/>
    <p:sldId id="2147377377" r:id="rId9"/>
    <p:sldId id="2933" r:id="rId10"/>
    <p:sldId id="2147377378" r:id="rId11"/>
    <p:sldId id="259" r:id="rId12"/>
    <p:sldId id="2147377382" r:id="rId13"/>
    <p:sldId id="2147377383" r:id="rId14"/>
    <p:sldId id="262" r:id="rId15"/>
    <p:sldId id="261" r:id="rId16"/>
    <p:sldId id="2147377368" r:id="rId17"/>
    <p:sldId id="2147377384" r:id="rId1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68" autoAdjust="0"/>
    <p:restoredTop sz="86369" autoAdjust="0"/>
  </p:normalViewPr>
  <p:slideViewPr>
    <p:cSldViewPr snapToGrid="0">
      <p:cViewPr varScale="1">
        <p:scale>
          <a:sx n="68" d="100"/>
          <a:sy n="68" d="100"/>
        </p:scale>
        <p:origin x="105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2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4.xml"/><Relationship Id="rId5" Type="http://schemas.openxmlformats.org/officeDocument/2006/relationships/customXml" Target="../customXml/item5.xml"/><Relationship Id="rId15" Type="http://schemas.openxmlformats.org/officeDocument/2006/relationships/slide" Target="slides/slide8.xml"/><Relationship Id="rId23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340CF6-F751-4442-A57B-A3614369A6AE}" type="datetimeFigureOut">
              <a:rPr lang="nl-NL" smtClean="0"/>
              <a:t>10-9-2024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746612-11AE-4B92-817B-BE1D0FBFC47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26582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endParaRPr lang="nl-NL" dirty="0"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nl-NL" dirty="0">
                <a:sym typeface="Wingdings" panose="05000000000000000000" pitchFamily="2" charset="2"/>
              </a:rPr>
              <a:t>Plaatje met kleuren van blauw naar rood: het wordt steeds warmer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lang="nl-NL" dirty="0"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nl-NL" dirty="0">
                <a:sym typeface="Wingdings" panose="05000000000000000000" pitchFamily="2" charset="2"/>
              </a:rPr>
              <a:t>Slide 3: doelen van DI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lang="nl-NL" dirty="0"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nl-NL" dirty="0">
                <a:sym typeface="Wingdings" panose="05000000000000000000" pitchFamily="2" charset="2"/>
              </a:rPr>
              <a:t>Slide 4: Hoe dan?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nl-NL" dirty="0">
                <a:sym typeface="Wingdings" panose="05000000000000000000" pitchFamily="2" charset="2"/>
              </a:rPr>
              <a:t>In alle aspecten integreren we duurzaamheid: Assetmanagement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nl-NL" dirty="0">
                <a:sym typeface="Wingdings" panose="05000000000000000000" pitchFamily="2" charset="2"/>
              </a:rPr>
              <a:t>SAMEN! We kunnen het niet alleen, je kunt de beweging nooit alleen maken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nl-NL" dirty="0">
                <a:sym typeface="Wingdings" panose="05000000000000000000" pitchFamily="2" charset="2"/>
              </a:rPr>
              <a:t>Samen: met bestuur, opdrachtgevers, medewerkers, aannemers, </a:t>
            </a:r>
            <a:r>
              <a:rPr lang="nl-NL" dirty="0" err="1">
                <a:sym typeface="Wingdings" panose="05000000000000000000" pitchFamily="2" charset="2"/>
              </a:rPr>
              <a:t>Buyergroups</a:t>
            </a:r>
            <a:r>
              <a:rPr lang="nl-NL" dirty="0">
                <a:sym typeface="Wingdings" panose="05000000000000000000" pitchFamily="2" charset="2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nl-NL" dirty="0">
                <a:sym typeface="Wingdings" panose="05000000000000000000" pitchFamily="2" charset="2"/>
              </a:rPr>
              <a:t>Hulp van de politiek nodig!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lang="nl-NL" dirty="0"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nl-NL" dirty="0">
                <a:sym typeface="Wingdings" panose="05000000000000000000" pitchFamily="2" charset="2"/>
              </a:rPr>
              <a:t>Slide 5: Hoofdpunten benoemen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nl-NL" dirty="0">
                <a:sym typeface="Wingdings" panose="05000000000000000000" pitchFamily="2" charset="2"/>
              </a:rPr>
              <a:t>Beleid: kunnen we dingen op een andere manier doen? Minder OV bijvoorbeeld, minder meubilair, andere materialen, andere productieprocessen.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nl-NL" dirty="0">
                <a:sym typeface="Wingdings" panose="05000000000000000000" pitchFamily="2" charset="2"/>
              </a:rPr>
              <a:t>Daar hebben we budget voor nodig en gekregen (2,5 miljoen). Daarmee kunnen we beweging maken. DANKZIJ POLITIEK KUNNEN WE DIT REALISEREN.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nl-NL" dirty="0">
                <a:sym typeface="Wingdings" panose="05000000000000000000" pitchFamily="2" charset="2"/>
              </a:rPr>
              <a:t>Procesverbetering: we zijn ook bezig met e kwantificeren van de maatregelingen. Afweging projecten en tijdens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nl-NL" dirty="0">
                <a:sym typeface="Wingdings" panose="05000000000000000000" pitchFamily="2" charset="2"/>
              </a:rPr>
              <a:t>Sommige dingen kosten nu nog geld, maar op lange termijn nog niet. Als we voorlopen dan kunnen we het ook verkopen. 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nl-NL" dirty="0">
                <a:sym typeface="Wingdings" panose="05000000000000000000" pitchFamily="2" charset="2"/>
              </a:rPr>
              <a:t>Innovaties kunnen ook leiden tot dingen verhelpen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>
                <a:sym typeface="Wingdings" panose="05000000000000000000" pitchFamily="2" charset="2"/>
              </a:rPr>
              <a:t>Slide 6: Aansprekende voorbeelden  creatieve invulling Saskia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nl-NL" dirty="0">
                <a:sym typeface="Wingdings" panose="05000000000000000000" pitchFamily="2" charset="2"/>
              </a:rPr>
              <a:t>Wat doen we dan in de praktijk?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nl-NL" dirty="0"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>
                <a:sym typeface="Wingdings" panose="05000000000000000000" pitchFamily="2" charset="2"/>
              </a:rPr>
              <a:t>Slide 7: We zijn aan het monitoren op onze doelen: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>
                <a:sym typeface="Wingdings" panose="05000000000000000000" pitchFamily="2" charset="2"/>
              </a:rPr>
              <a:t>1.  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nl-NL" dirty="0">
                <a:sym typeface="Wingdings" panose="05000000000000000000" pitchFamily="2" charset="2"/>
              </a:rPr>
              <a:t>“wat denken jullie dat het meeste energie verbruikt”? 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nl-NL" dirty="0">
                <a:sym typeface="Wingdings" panose="05000000000000000000" pitchFamily="2" charset="2"/>
              </a:rPr>
              <a:t> </a:t>
            </a:r>
            <a:r>
              <a:rPr lang="nl-NL" dirty="0" err="1">
                <a:sym typeface="Wingdings" panose="05000000000000000000" pitchFamily="2" charset="2"/>
              </a:rPr>
              <a:t>verledding</a:t>
            </a:r>
            <a:r>
              <a:rPr lang="nl-NL" dirty="0">
                <a:sym typeface="Wingdings" panose="05000000000000000000" pitchFamily="2" charset="2"/>
              </a:rPr>
              <a:t> heeft invloed gehad 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nl-NL" dirty="0">
                <a:sym typeface="Wingdings" panose="05000000000000000000" pitchFamily="2" charset="2"/>
              </a:rPr>
              <a:t>Progressie laten zien van OV 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nl-NL" dirty="0">
                <a:sym typeface="Wingdings" panose="05000000000000000000" pitchFamily="2" charset="2"/>
              </a:rPr>
              <a:t>Waar zit de meeste CO2 uitstoot?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>
                <a:sym typeface="Wingdings" panose="05000000000000000000" pitchFamily="2" charset="2"/>
              </a:rPr>
              <a:t>2. Hoe doel bereiken? Inkoop, elektrisch materieel toepassen, asfalt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>
                <a:sym typeface="Wingdings" panose="05000000000000000000" pitchFamily="2" charset="2"/>
              </a:rPr>
              <a:t>3. Biodiversiteit nog in ontwikkelingen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nl-NL" dirty="0">
                <a:sym typeface="Wingdings" panose="05000000000000000000" pitchFamily="2" charset="2"/>
              </a:rPr>
              <a:t>Nectar index van bermen  biodiversiteit in de bermen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>
                <a:sym typeface="Wingdings" panose="05000000000000000000" pitchFamily="2" charset="2"/>
              </a:rPr>
              <a:t>4. Luchtkwaliteit (stikstof en fijnstof)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nl-NL" dirty="0">
                <a:sym typeface="Wingdings" panose="05000000000000000000" pitchFamily="2" charset="2"/>
              </a:rPr>
              <a:t>mobiliteit: scoort goed op fijnstof, geen rare dingen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nl-NL" dirty="0">
                <a:sym typeface="Wingdings" panose="05000000000000000000" pitchFamily="2" charset="2"/>
              </a:rPr>
              <a:t>Goed om iets te laten zien wat ook al goed gaat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nl-NL" dirty="0">
                <a:sym typeface="Wingdings" panose="05000000000000000000" pitchFamily="2" charset="2"/>
              </a:rPr>
              <a:t>Omgeving dominanter dan het vervoer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nl-NL" dirty="0">
                <a:sym typeface="Wingdings" panose="05000000000000000000" pitchFamily="2" charset="2"/>
              </a:rPr>
              <a:t>Stikstof: wel een aantal zwakke punten, je kunt dus heel specifiek actie op voeren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nl-NL" dirty="0"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>
                <a:sym typeface="Wingdings" panose="05000000000000000000" pitchFamily="2" charset="2"/>
              </a:rPr>
              <a:t>Slide 8: focus doelstellingen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>
                <a:sym typeface="Wingdings" panose="05000000000000000000" pitchFamily="2" charset="2"/>
              </a:rPr>
              <a:t>Slide 9: </a:t>
            </a:r>
            <a:r>
              <a:rPr lang="nl-NL" dirty="0" err="1">
                <a:sym typeface="Wingdings" panose="05000000000000000000" pitchFamily="2" charset="2"/>
              </a:rPr>
              <a:t>Roadmap</a:t>
            </a:r>
            <a:r>
              <a:rPr lang="nl-NL" dirty="0">
                <a:sym typeface="Wingdings" panose="05000000000000000000" pitchFamily="2" charset="2"/>
              </a:rPr>
              <a:t>, hoe zetten we dit om naar actie?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>
                <a:sym typeface="Wingdings" panose="05000000000000000000" pitchFamily="2" charset="2"/>
              </a:rPr>
              <a:t>Energieneutraal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nl-NL" dirty="0">
                <a:sym typeface="Wingdings" panose="05000000000000000000" pitchFamily="2" charset="2"/>
              </a:rPr>
              <a:t>Besparing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nl-NL" dirty="0">
                <a:sym typeface="Wingdings" panose="05000000000000000000" pitchFamily="2" charset="2"/>
              </a:rPr>
              <a:t>Opwekking: zonneweides, daken &amp; windmolens, zon op infra (pilot, zonnefietspad)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nl-NL" dirty="0"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lang="nl-NL" dirty="0"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lang="nl-NL" dirty="0"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lang="nl-NL" dirty="0">
              <a:sym typeface="Wingdings" panose="05000000000000000000" pitchFamily="2" charset="2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endParaRPr lang="nl-N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5302B-A46E-164C-9EC2-C771935196BB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Regul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Regula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02140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" panose="020F0502020204030204" pitchFamily="34" charset="0"/>
              <a:buChar char="•"/>
            </a:pPr>
            <a:r>
              <a:rPr lang="nl-NL" sz="18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onderling actief kennis en ervaring te delen, zodat de verduurzaming versneld wordt;</a:t>
            </a:r>
            <a:endParaRPr lang="nl-NL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•"/>
            </a:pPr>
            <a:r>
              <a:rPr lang="nl-NL" sz="18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 geleerde lessen te delen en over te dragen aan andere overheden;</a:t>
            </a:r>
            <a:endParaRPr lang="nl-NL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" panose="020F0502020204030204" pitchFamily="34" charset="0"/>
              <a:buChar char="•"/>
            </a:pPr>
            <a:r>
              <a:rPr lang="nl-NL" sz="18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 </a:t>
            </a:r>
            <a:r>
              <a:rPr lang="nl-NL" sz="18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resultaten van deze coalitie beschikbaar te stellen opdat mede op basis daarvan contracteisen geformuleerd kunnen worden, waaraan de volgers in de markt (‘peloton’) 2-3 jaar later moeten voldoen. </a:t>
            </a:r>
            <a:endParaRPr lang="nl-NL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46612-11AE-4B92-817B-BE1D0FBFC472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41042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latin typeface="Aptos"/>
                <a:ea typeface="Calibri"/>
                <a:cs typeface="Calibri"/>
              </a:rPr>
              <a:t>Circulair</a:t>
            </a:r>
            <a:r>
              <a:rPr lang="en-US">
                <a:latin typeface="Aptos"/>
                <a:ea typeface="Calibri"/>
                <a:cs typeface="Calibri"/>
              </a:rPr>
              <a:t>: </a:t>
            </a:r>
            <a:r>
              <a:rPr lang="en-US" err="1">
                <a:latin typeface="Aptos"/>
                <a:ea typeface="Calibri"/>
                <a:cs typeface="Calibri"/>
              </a:rPr>
              <a:t>toekomstbestendig</a:t>
            </a:r>
            <a:r>
              <a:rPr lang="en-US">
                <a:latin typeface="Aptos"/>
                <a:ea typeface="Calibri"/>
                <a:cs typeface="Calibri"/>
              </a:rPr>
              <a:t> </a:t>
            </a:r>
            <a:r>
              <a:rPr lang="en-US" err="1">
                <a:latin typeface="Aptos"/>
                <a:ea typeface="Calibri"/>
                <a:cs typeface="Calibri"/>
              </a:rPr>
              <a:t>ontwerp</a:t>
            </a:r>
            <a:r>
              <a:rPr lang="en-US">
                <a:latin typeface="Aptos"/>
                <a:ea typeface="Calibri"/>
                <a:cs typeface="Calibri"/>
              </a:rPr>
              <a:t> (</a:t>
            </a:r>
            <a:r>
              <a:rPr lang="en-US" err="1">
                <a:latin typeface="Aptos"/>
                <a:ea typeface="Calibri"/>
                <a:cs typeface="Calibri"/>
              </a:rPr>
              <a:t>brug</a:t>
            </a:r>
            <a:r>
              <a:rPr lang="en-US">
                <a:latin typeface="Aptos"/>
                <a:ea typeface="Calibri"/>
                <a:cs typeface="Calibri"/>
              </a:rPr>
              <a:t> A </a:t>
            </a:r>
            <a:r>
              <a:rPr lang="en-US" err="1">
                <a:latin typeface="Aptos"/>
                <a:ea typeface="Calibri"/>
                <a:cs typeface="Calibri"/>
              </a:rPr>
              <a:t>vrij</a:t>
            </a:r>
            <a:r>
              <a:rPr lang="en-US">
                <a:latin typeface="Aptos"/>
                <a:ea typeface="Calibri"/>
                <a:cs typeface="Calibri"/>
              </a:rPr>
              <a:t> </a:t>
            </a:r>
            <a:r>
              <a:rPr lang="en-US" err="1">
                <a:latin typeface="Aptos"/>
                <a:ea typeface="Calibri"/>
                <a:cs typeface="Calibri"/>
              </a:rPr>
              <a:t>indeelbaar</a:t>
            </a:r>
            <a:r>
              <a:rPr lang="en-US">
                <a:latin typeface="Aptos"/>
                <a:ea typeface="Calibri"/>
                <a:cs typeface="Calibri"/>
              </a:rPr>
              <a:t>), </a:t>
            </a:r>
            <a:r>
              <a:rPr lang="en-US" err="1">
                <a:latin typeface="Aptos"/>
                <a:ea typeface="Calibri"/>
                <a:cs typeface="Calibri"/>
              </a:rPr>
              <a:t>geopolymeer</a:t>
            </a:r>
            <a:r>
              <a:rPr lang="en-US">
                <a:latin typeface="Aptos"/>
                <a:ea typeface="Calibri"/>
                <a:cs typeface="Calibri"/>
              </a:rPr>
              <a:t> (</a:t>
            </a:r>
            <a:r>
              <a:rPr lang="en-US" err="1">
                <a:latin typeface="Aptos"/>
                <a:ea typeface="Calibri"/>
                <a:cs typeface="Calibri"/>
              </a:rPr>
              <a:t>ook</a:t>
            </a:r>
            <a:r>
              <a:rPr lang="en-US">
                <a:latin typeface="Aptos"/>
                <a:ea typeface="Calibri"/>
                <a:cs typeface="Calibri"/>
              </a:rPr>
              <a:t> in </a:t>
            </a:r>
            <a:r>
              <a:rPr lang="en-US" err="1">
                <a:latin typeface="Aptos"/>
                <a:ea typeface="Calibri"/>
                <a:cs typeface="Calibri"/>
              </a:rPr>
              <a:t>aantal</a:t>
            </a:r>
            <a:r>
              <a:rPr lang="en-US">
                <a:latin typeface="Aptos"/>
                <a:ea typeface="Calibri"/>
                <a:cs typeface="Calibri"/>
              </a:rPr>
              <a:t> </a:t>
            </a:r>
            <a:r>
              <a:rPr lang="en-US" err="1">
                <a:latin typeface="Aptos"/>
                <a:ea typeface="Calibri"/>
                <a:cs typeface="Calibri"/>
              </a:rPr>
              <a:t>constructieve</a:t>
            </a:r>
            <a:r>
              <a:rPr lang="en-US">
                <a:latin typeface="Aptos"/>
                <a:ea typeface="Calibri"/>
                <a:cs typeface="Calibri"/>
              </a:rPr>
              <a:t> </a:t>
            </a:r>
            <a:r>
              <a:rPr lang="en-US" err="1">
                <a:latin typeface="Aptos"/>
                <a:ea typeface="Calibri"/>
                <a:cs typeface="Calibri"/>
              </a:rPr>
              <a:t>onderdelen</a:t>
            </a:r>
            <a:r>
              <a:rPr lang="en-US">
                <a:latin typeface="Aptos"/>
                <a:ea typeface="Calibri"/>
                <a:cs typeface="Calibri"/>
              </a:rPr>
              <a:t>, incl. monitoring), </a:t>
            </a:r>
            <a:r>
              <a:rPr lang="en-US" err="1">
                <a:latin typeface="Aptos"/>
                <a:ea typeface="Calibri"/>
                <a:cs typeface="Calibri"/>
              </a:rPr>
              <a:t>materialenpaspoort</a:t>
            </a:r>
            <a:r>
              <a:rPr lang="en-US">
                <a:latin typeface="Aptos"/>
                <a:ea typeface="Calibri"/>
                <a:cs typeface="Calibri"/>
              </a:rPr>
              <a:t> + </a:t>
            </a:r>
            <a:r>
              <a:rPr lang="en-US" err="1">
                <a:latin typeface="Aptos"/>
                <a:ea typeface="Calibri"/>
                <a:cs typeface="Calibri"/>
              </a:rPr>
              <a:t>demontagehandleiding</a:t>
            </a:r>
            <a:endParaRPr lang="en-US">
              <a:latin typeface="Aptos"/>
              <a:ea typeface="Calibri"/>
              <a:cs typeface="Calibri"/>
            </a:endParaRPr>
          </a:p>
          <a:p>
            <a:r>
              <a:rPr lang="en-US" err="1">
                <a:latin typeface="Aptos"/>
                <a:ea typeface="Calibri"/>
                <a:cs typeface="Calibri"/>
              </a:rPr>
              <a:t>Energieneutraal</a:t>
            </a:r>
            <a:r>
              <a:rPr lang="en-US">
                <a:latin typeface="Aptos"/>
                <a:ea typeface="Calibri"/>
                <a:cs typeface="Calibri"/>
              </a:rPr>
              <a:t> (op </a:t>
            </a:r>
            <a:r>
              <a:rPr lang="en-US" err="1">
                <a:latin typeface="Aptos"/>
                <a:ea typeface="Calibri"/>
                <a:cs typeface="Calibri"/>
              </a:rPr>
              <a:t>jaarbasis</a:t>
            </a:r>
            <a:r>
              <a:rPr lang="en-US">
                <a:latin typeface="Aptos"/>
                <a:ea typeface="Calibri"/>
                <a:cs typeface="Calibri"/>
              </a:rPr>
              <a:t>): </a:t>
            </a:r>
            <a:r>
              <a:rPr lang="en-US" err="1">
                <a:latin typeface="Aptos"/>
                <a:ea typeface="Calibri"/>
                <a:cs typeface="Calibri"/>
              </a:rPr>
              <a:t>zonnepanelen</a:t>
            </a:r>
            <a:r>
              <a:rPr lang="en-US">
                <a:latin typeface="Aptos"/>
                <a:ea typeface="Calibri"/>
                <a:cs typeface="Calibri"/>
              </a:rPr>
              <a:t> in </a:t>
            </a:r>
            <a:r>
              <a:rPr lang="en-US" err="1">
                <a:latin typeface="Aptos"/>
                <a:ea typeface="Calibri"/>
                <a:cs typeface="Calibri"/>
              </a:rPr>
              <a:t>zijberm</a:t>
            </a:r>
            <a:r>
              <a:rPr lang="en-US">
                <a:latin typeface="Aptos"/>
                <a:ea typeface="Calibri"/>
                <a:cs typeface="Calibri"/>
              </a:rPr>
              <a:t>, </a:t>
            </a:r>
            <a:r>
              <a:rPr lang="en-US" err="1">
                <a:latin typeface="Aptos"/>
                <a:ea typeface="Calibri"/>
                <a:cs typeface="Calibri"/>
              </a:rPr>
              <a:t>warmtewisselsysteem</a:t>
            </a:r>
            <a:r>
              <a:rPr lang="en-US">
                <a:latin typeface="Aptos"/>
                <a:ea typeface="Calibri"/>
                <a:cs typeface="Calibri"/>
              </a:rPr>
              <a:t> op </a:t>
            </a:r>
            <a:r>
              <a:rPr lang="en-US" err="1">
                <a:latin typeface="Aptos"/>
                <a:ea typeface="Calibri"/>
                <a:cs typeface="Calibri"/>
              </a:rPr>
              <a:t>funderingspalen</a:t>
            </a:r>
            <a:r>
              <a:rPr lang="en-US">
                <a:latin typeface="Aptos"/>
                <a:ea typeface="Calibri"/>
                <a:cs typeface="Calibri"/>
              </a:rPr>
              <a:t>, boost caps (</a:t>
            </a:r>
            <a:r>
              <a:rPr lang="en-US" err="1">
                <a:latin typeface="Aptos"/>
                <a:ea typeface="Calibri"/>
                <a:cs typeface="Calibri"/>
              </a:rPr>
              <a:t>t.b.v</a:t>
            </a:r>
            <a:r>
              <a:rPr lang="en-US">
                <a:latin typeface="Aptos"/>
                <a:ea typeface="Calibri"/>
                <a:cs typeface="Calibri"/>
              </a:rPr>
              <a:t>. </a:t>
            </a:r>
            <a:r>
              <a:rPr lang="en-US" err="1">
                <a:latin typeface="Aptos"/>
                <a:ea typeface="Calibri"/>
                <a:cs typeface="Calibri"/>
              </a:rPr>
              <a:t>opslaan</a:t>
            </a:r>
            <a:r>
              <a:rPr lang="en-US">
                <a:latin typeface="Aptos"/>
                <a:ea typeface="Calibri"/>
                <a:cs typeface="Calibri"/>
              </a:rPr>
              <a:t> van </a:t>
            </a:r>
            <a:r>
              <a:rPr lang="en-US" err="1">
                <a:latin typeface="Aptos"/>
                <a:ea typeface="Calibri"/>
                <a:cs typeface="Calibri"/>
              </a:rPr>
              <a:t>energie</a:t>
            </a:r>
            <a:r>
              <a:rPr lang="en-US">
                <a:latin typeface="Aptos"/>
                <a:ea typeface="Calibri"/>
                <a:cs typeface="Calibri"/>
              </a:rPr>
              <a:t>)</a:t>
            </a:r>
          </a:p>
          <a:p>
            <a:r>
              <a:rPr lang="en-US" err="1">
                <a:latin typeface="Aptos"/>
                <a:ea typeface="Calibri"/>
                <a:cs typeface="Calibri"/>
              </a:rPr>
              <a:t>Onderhoudsarm</a:t>
            </a:r>
            <a:r>
              <a:rPr lang="en-US">
                <a:latin typeface="Aptos"/>
                <a:ea typeface="Calibri"/>
                <a:cs typeface="Calibri"/>
              </a:rPr>
              <a:t>: </a:t>
            </a:r>
            <a:r>
              <a:rPr lang="en-US" err="1">
                <a:latin typeface="Aptos"/>
                <a:ea typeface="Calibri"/>
                <a:cs typeface="Calibri"/>
              </a:rPr>
              <a:t>conservering</a:t>
            </a:r>
            <a:r>
              <a:rPr lang="en-US">
                <a:latin typeface="Aptos"/>
                <a:ea typeface="Calibri"/>
                <a:cs typeface="Calibri"/>
              </a:rPr>
              <a:t> op </a:t>
            </a:r>
            <a:r>
              <a:rPr lang="en-US" err="1">
                <a:latin typeface="Aptos"/>
                <a:ea typeface="Calibri"/>
                <a:cs typeface="Calibri"/>
              </a:rPr>
              <a:t>brug</a:t>
            </a:r>
            <a:r>
              <a:rPr lang="en-US">
                <a:latin typeface="Aptos"/>
                <a:ea typeface="Calibri"/>
                <a:cs typeface="Calibri"/>
              </a:rPr>
              <a:t> A (Thermal Sprayed </a:t>
            </a:r>
            <a:r>
              <a:rPr lang="en-US" err="1">
                <a:latin typeface="Aptos"/>
                <a:ea typeface="Calibri"/>
                <a:cs typeface="Calibri"/>
              </a:rPr>
              <a:t>Aluminium</a:t>
            </a:r>
            <a:r>
              <a:rPr lang="en-US">
                <a:latin typeface="Aptos"/>
                <a:ea typeface="Calibri"/>
                <a:cs typeface="Calibri"/>
              </a:rPr>
              <a:t>) met </a:t>
            </a:r>
            <a:r>
              <a:rPr lang="en-US" err="1">
                <a:latin typeface="Aptos"/>
                <a:ea typeface="Calibri"/>
                <a:cs typeface="Calibri"/>
              </a:rPr>
              <a:t>lange</a:t>
            </a:r>
            <a:r>
              <a:rPr lang="en-US">
                <a:latin typeface="Aptos"/>
                <a:ea typeface="Calibri"/>
                <a:cs typeface="Calibri"/>
              </a:rPr>
              <a:t> </a:t>
            </a:r>
            <a:r>
              <a:rPr lang="en-US" err="1">
                <a:latin typeface="Aptos"/>
                <a:ea typeface="Calibri"/>
                <a:cs typeface="Calibri"/>
              </a:rPr>
              <a:t>levensduur</a:t>
            </a:r>
            <a:r>
              <a:rPr lang="en-US">
                <a:latin typeface="Aptos"/>
                <a:ea typeface="Calibri"/>
                <a:cs typeface="Calibri"/>
              </a:rPr>
              <a:t>, 3D-model met </a:t>
            </a:r>
            <a:r>
              <a:rPr lang="en-US" err="1">
                <a:latin typeface="Aptos"/>
                <a:ea typeface="Calibri"/>
                <a:cs typeface="Calibri"/>
              </a:rPr>
              <a:t>onderhoud</a:t>
            </a:r>
            <a:r>
              <a:rPr lang="en-US">
                <a:latin typeface="Aptos"/>
                <a:ea typeface="Calibri"/>
                <a:cs typeface="Calibri"/>
              </a:rPr>
              <a:t> </a:t>
            </a:r>
            <a:r>
              <a:rPr lang="en-US" err="1">
                <a:latin typeface="Aptos"/>
                <a:ea typeface="Calibri"/>
                <a:cs typeface="Calibri"/>
              </a:rPr>
              <a:t>inzichtelijk</a:t>
            </a:r>
            <a:endParaRPr lang="en-US">
              <a:latin typeface="Aptos"/>
              <a:ea typeface="Calibri"/>
              <a:cs typeface="Calibri"/>
            </a:endParaRPr>
          </a:p>
          <a:p>
            <a:r>
              <a:rPr lang="en-US" err="1">
                <a:latin typeface="Aptos"/>
                <a:ea typeface="Calibri"/>
                <a:cs typeface="Calibri"/>
              </a:rPr>
              <a:t>Natuurinclusief</a:t>
            </a:r>
            <a:r>
              <a:rPr lang="en-US">
                <a:latin typeface="Aptos"/>
                <a:ea typeface="Calibri"/>
                <a:cs typeface="Calibri"/>
              </a:rPr>
              <a:t>: </a:t>
            </a:r>
            <a:r>
              <a:rPr lang="en-US" err="1">
                <a:latin typeface="Aptos"/>
                <a:ea typeface="Calibri"/>
                <a:cs typeface="Calibri"/>
              </a:rPr>
              <a:t>zwaluwkasten</a:t>
            </a:r>
            <a:r>
              <a:rPr lang="en-US">
                <a:latin typeface="Aptos"/>
                <a:ea typeface="Calibri"/>
                <a:cs typeface="Calibri"/>
              </a:rPr>
              <a:t>, </a:t>
            </a:r>
            <a:r>
              <a:rPr lang="en-US" err="1">
                <a:latin typeface="Aptos"/>
                <a:ea typeface="Calibri"/>
                <a:cs typeface="Calibri"/>
              </a:rPr>
              <a:t>openingen</a:t>
            </a:r>
            <a:r>
              <a:rPr lang="en-US">
                <a:latin typeface="Aptos"/>
                <a:ea typeface="Calibri"/>
                <a:cs typeface="Calibri"/>
              </a:rPr>
              <a:t> </a:t>
            </a:r>
            <a:r>
              <a:rPr lang="en-US" err="1">
                <a:latin typeface="Aptos"/>
                <a:ea typeface="Calibri"/>
                <a:cs typeface="Calibri"/>
              </a:rPr>
              <a:t>tussen</a:t>
            </a:r>
            <a:r>
              <a:rPr lang="en-US">
                <a:latin typeface="Aptos"/>
                <a:ea typeface="Calibri"/>
                <a:cs typeface="Calibri"/>
              </a:rPr>
              <a:t> liggers </a:t>
            </a:r>
            <a:r>
              <a:rPr lang="en-US" err="1">
                <a:latin typeface="Aptos"/>
                <a:ea typeface="Calibri"/>
                <a:cs typeface="Calibri"/>
              </a:rPr>
              <a:t>t.b.v</a:t>
            </a:r>
            <a:r>
              <a:rPr lang="en-US">
                <a:latin typeface="Aptos"/>
                <a:ea typeface="Calibri"/>
                <a:cs typeface="Calibri"/>
              </a:rPr>
              <a:t>. </a:t>
            </a:r>
            <a:r>
              <a:rPr lang="en-US" err="1">
                <a:latin typeface="Aptos"/>
                <a:ea typeface="Calibri"/>
                <a:cs typeface="Calibri"/>
              </a:rPr>
              <a:t>vleermuizen</a:t>
            </a:r>
            <a:r>
              <a:rPr lang="en-US">
                <a:latin typeface="Aptos"/>
                <a:ea typeface="Calibri"/>
                <a:cs typeface="Calibri"/>
              </a:rPr>
              <a:t>, </a:t>
            </a:r>
            <a:r>
              <a:rPr lang="en-US" err="1">
                <a:latin typeface="Aptos"/>
                <a:ea typeface="Calibri"/>
                <a:cs typeface="Calibri"/>
              </a:rPr>
              <a:t>faunapassages</a:t>
            </a:r>
            <a:r>
              <a:rPr lang="en-US">
                <a:latin typeface="Aptos"/>
                <a:ea typeface="Calibri"/>
                <a:cs typeface="Calibri"/>
              </a:rPr>
              <a:t>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46612-11AE-4B92-817B-BE1D0FBFC472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0158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Vlotbrug t Zandt, Schoordammerbrug, 2 vaste bruggen N246</a:t>
            </a:r>
            <a:r>
              <a:rPr lang="nl-NL"/>
              <a:t>, N232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46612-11AE-4B92-817B-BE1D0FBFC472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380430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effectLst/>
              </a:rPr>
              <a:t>Alkmaar, Amstelveen/Aalsmeer, Amsterdam, Edam-</a:t>
            </a:r>
            <a:r>
              <a:rPr lang="en-US" sz="1200" dirty="0" err="1">
                <a:effectLst/>
              </a:rPr>
              <a:t>Volendam</a:t>
            </a:r>
            <a:r>
              <a:rPr lang="en-US" sz="1200" dirty="0">
                <a:effectLst/>
              </a:rPr>
              <a:t>, Haarlem, Hilversum/</a:t>
            </a:r>
            <a:r>
              <a:rPr lang="en-US" sz="1200" dirty="0" err="1">
                <a:effectLst/>
              </a:rPr>
              <a:t>Wijdemeren</a:t>
            </a:r>
            <a:r>
              <a:rPr lang="en-US" sz="1200" dirty="0">
                <a:effectLst/>
              </a:rPr>
              <a:t>, </a:t>
            </a:r>
            <a:r>
              <a:rPr lang="en-US" sz="1200" dirty="0" err="1">
                <a:effectLst/>
              </a:rPr>
              <a:t>Purmerend</a:t>
            </a:r>
            <a:r>
              <a:rPr lang="en-US" sz="1200" dirty="0">
                <a:effectLst/>
              </a:rPr>
              <a:t>, </a:t>
            </a:r>
            <a:r>
              <a:rPr lang="en-US" sz="1200" dirty="0" err="1">
                <a:effectLst/>
              </a:rPr>
              <a:t>Schagen</a:t>
            </a:r>
            <a:r>
              <a:rPr lang="en-US" sz="1200" dirty="0">
                <a:effectLst/>
              </a:rPr>
              <a:t>, Waterland </a:t>
            </a:r>
            <a:r>
              <a:rPr lang="en-US" sz="1200" dirty="0" err="1">
                <a:effectLst/>
              </a:rPr>
              <a:t>dekken</a:t>
            </a:r>
            <a:r>
              <a:rPr lang="en-US" sz="1200" dirty="0">
                <a:effectLst/>
              </a:rPr>
              <a:t> +/- 50% van het </a:t>
            </a:r>
            <a:r>
              <a:rPr lang="en-US" sz="1200" dirty="0" err="1">
                <a:effectLst/>
              </a:rPr>
              <a:t>gemeentelijk</a:t>
            </a:r>
            <a:r>
              <a:rPr lang="en-US" sz="1200" dirty="0">
                <a:effectLst/>
              </a:rPr>
              <a:t> </a:t>
            </a:r>
            <a:r>
              <a:rPr lang="en-US" sz="1200" dirty="0" err="1">
                <a:effectLst/>
              </a:rPr>
              <a:t>areaal</a:t>
            </a:r>
            <a:r>
              <a:rPr lang="en-US" sz="1200" dirty="0">
                <a:effectLst/>
              </a:rPr>
              <a:t> in NH </a:t>
            </a:r>
            <a:r>
              <a:rPr lang="en-US" sz="1200" dirty="0" err="1">
                <a:effectLst/>
              </a:rPr>
              <a:t>af</a:t>
            </a:r>
            <a:endParaRPr lang="en-US" sz="1200" dirty="0">
              <a:effectLst/>
            </a:endParaRP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46612-11AE-4B92-817B-BE1D0FBFC472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183710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2173BA-0022-FB1B-C507-602D0D26BD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B4642F4-35EE-AF57-372C-6AE0F1EB81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8D0ADAC-77D8-9893-8A66-348E17363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A772F-EDFB-4C59-A1C3-CC7D30E278CE}" type="datetimeFigureOut">
              <a:rPr lang="nl-NL" smtClean="0"/>
              <a:t>10-9-2024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933B839-2F93-58B7-1C8B-BB1B51B9A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B5C4BD4-F264-D247-4CBC-3A2E92B4B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061F8-BF91-46F4-8CAC-D4706E64F0D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11422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44EDF4-BD2C-CD33-6F35-EE35CC8C6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9F2DF38-121D-849A-E5C9-9556B70360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BA1FC91-1D01-02F5-6773-1F7888C91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A772F-EDFB-4C59-A1C3-CC7D30E278CE}" type="datetimeFigureOut">
              <a:rPr lang="nl-NL" smtClean="0"/>
              <a:t>10-9-2024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EFB9C-4956-8B51-9858-F0D0B002F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575C32F-1993-EFCA-D25E-2723F8BE5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061F8-BF91-46F4-8CAC-D4706E64F0D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19777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E6483531-4703-07E0-E0B7-495C90EB2F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C4B1FD8-FCC5-9A18-3F08-8884788885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77B2A48-6568-5C09-BC66-757594B2B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A772F-EDFB-4C59-A1C3-CC7D30E278CE}" type="datetimeFigureOut">
              <a:rPr lang="nl-NL" smtClean="0"/>
              <a:t>10-9-2024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6E3AF53-38B9-012C-C9D6-E4458997A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15B22EB-BE64-C4E3-6C3F-0250BF79B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061F8-BF91-46F4-8CAC-D4706E64F0D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736475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inhoud 5">
            <a:extLst>
              <a:ext uri="{FF2B5EF4-FFF2-40B4-BE49-F238E27FC236}">
                <a16:creationId xmlns:a16="http://schemas.microsoft.com/office/drawing/2014/main" id="{B08A2505-4D61-FE40-B5FE-AFBF5F819161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0" y="0"/>
            <a:ext cx="12192000" cy="5983330"/>
          </a:xfrm>
          <a:solidFill>
            <a:schemeClr val="bg1">
              <a:lumMod val="85000"/>
            </a:schemeClr>
          </a:solidFill>
        </p:spPr>
        <p:txBody>
          <a:bodyPr tIns="360000" bIns="46800" anchor="t" anchorCtr="1">
            <a:norm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nl-NL" dirty="0"/>
              <a:t>Voor beeldvullende afbeelding ga naar &gt; Tabblad Ontwerpen &gt; Achtergrond opmaken &gt; Opvulling &gt; Opvulling met afbeelding &gt; Afbeelding invoegen uit bestand + gooi dit grijze vlak weg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902043" y="1546281"/>
            <a:ext cx="9156355" cy="899590"/>
          </a:xfrm>
        </p:spPr>
        <p:txBody>
          <a:bodyPr anchor="t">
            <a:noAutofit/>
          </a:bodyPr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Type hier een titel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902043" y="2445871"/>
            <a:ext cx="9318694" cy="643007"/>
          </a:xfrm>
        </p:spPr>
        <p:txBody>
          <a:bodyPr anchor="t">
            <a:no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Hier kan eventueel een subtitel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7F979722-4BA7-A947-89EC-0BF7D8A7E55A}"/>
              </a:ext>
            </a:extLst>
          </p:cNvPr>
          <p:cNvSpPr/>
          <p:nvPr userDrawn="1"/>
        </p:nvSpPr>
        <p:spPr>
          <a:xfrm>
            <a:off x="0" y="5983330"/>
            <a:ext cx="12192000" cy="874670"/>
          </a:xfrm>
          <a:prstGeom prst="rect">
            <a:avLst/>
          </a:prstGeom>
          <a:solidFill>
            <a:schemeClr val="bg1"/>
          </a:solidFill>
          <a:ln w="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nl-NL" b="0" i="0" dirty="0">
              <a:latin typeface="Lucida Sans Regular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2A234B9-DC70-D64B-803D-69473C2A06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99B03-AD3B-0D4A-B7D2-5A186162021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58D5AD2-2A56-6B41-8C51-AFB4915604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8433" y="6159179"/>
            <a:ext cx="1996484" cy="40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9775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5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902043" y="1866915"/>
            <a:ext cx="9156355" cy="899590"/>
          </a:xfrm>
        </p:spPr>
        <p:txBody>
          <a:bodyPr anchor="t">
            <a:noAutofit/>
          </a:bodyPr>
          <a:lstStyle>
            <a:lvl1pPr algn="l">
              <a:defRPr sz="5000"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Type hier een titel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902043" y="2766505"/>
            <a:ext cx="9318694" cy="643007"/>
          </a:xfrm>
        </p:spPr>
        <p:txBody>
          <a:bodyPr anchor="t">
            <a:noAutofit/>
          </a:bodyPr>
          <a:lstStyle>
            <a:lvl1pPr marL="0" indent="0" algn="l">
              <a:buNone/>
              <a:defRPr sz="2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Hier kan eventueel een subtitel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BD49367A-77B2-B64B-9EF9-5E849C464B8B}"/>
              </a:ext>
            </a:extLst>
          </p:cNvPr>
          <p:cNvSpPr/>
          <p:nvPr userDrawn="1"/>
        </p:nvSpPr>
        <p:spPr>
          <a:xfrm flipV="1">
            <a:off x="538368" y="5937612"/>
            <a:ext cx="11053969" cy="4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0" i="0" dirty="0">
              <a:latin typeface="Lucida Sans Regular"/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7D0A8DE5-995C-BA42-B739-65CEE216D321}"/>
              </a:ext>
            </a:extLst>
          </p:cNvPr>
          <p:cNvSpPr/>
          <p:nvPr userDrawn="1"/>
        </p:nvSpPr>
        <p:spPr>
          <a:xfrm flipV="1">
            <a:off x="538368" y="5937611"/>
            <a:ext cx="363675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0" i="0" dirty="0">
              <a:latin typeface="Lucida Sans Regular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CEE8743-2AB1-8E49-B3ED-6E9E314D14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8433" y="6159179"/>
            <a:ext cx="1996484" cy="40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0931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ussen pagin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ctrTitle" hasCustomPrompt="1"/>
          </p:nvPr>
        </p:nvSpPr>
        <p:spPr>
          <a:xfrm>
            <a:off x="902043" y="1103685"/>
            <a:ext cx="10054521" cy="1789462"/>
          </a:xfrm>
        </p:spPr>
        <p:txBody>
          <a:bodyPr anchor="t">
            <a:noAutofit/>
          </a:bodyPr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Hier een kop voor </a:t>
            </a:r>
            <a:br>
              <a:rPr lang="nl-NL" dirty="0"/>
            </a:br>
            <a:r>
              <a:rPr lang="nl-NL" dirty="0"/>
              <a:t>de tussenslide</a:t>
            </a:r>
          </a:p>
        </p:txBody>
      </p:sp>
      <p:sp>
        <p:nvSpPr>
          <p:cNvPr id="9" name="Ondertitel 2"/>
          <p:cNvSpPr>
            <a:spLocks noGrp="1"/>
          </p:cNvSpPr>
          <p:nvPr>
            <p:ph type="subTitle" idx="1"/>
          </p:nvPr>
        </p:nvSpPr>
        <p:spPr>
          <a:xfrm>
            <a:off x="902043" y="3258537"/>
            <a:ext cx="5429844" cy="2962272"/>
          </a:xfrm>
        </p:spPr>
        <p:txBody>
          <a:bodyPr anchor="t">
            <a:noAutofit/>
          </a:bodyPr>
          <a:lstStyle>
            <a:lvl1pPr marL="0" indent="0" algn="l">
              <a:buNone/>
              <a:defRPr lang="nl-NL" sz="2400" b="0" i="0" smtClean="0">
                <a:solidFill>
                  <a:schemeClr val="bg1"/>
                </a:solidFill>
                <a:effectLst/>
                <a:latin typeface="Lucida Sans Regular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nl-NL" dirty="0">
              <a:solidFill>
                <a:srgbClr val="FFFFFF"/>
              </a:solidFill>
              <a:effectLst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99250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le breedte afbeelding + uitspra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Tijdelijke aanduiding voor inhoud 5"/>
          <p:cNvSpPr>
            <a:spLocks noGrp="1"/>
          </p:cNvSpPr>
          <p:nvPr>
            <p:ph sz="quarter" idx="4" hasCustomPrompt="1"/>
          </p:nvPr>
        </p:nvSpPr>
        <p:spPr>
          <a:xfrm>
            <a:off x="0" y="0"/>
            <a:ext cx="12192000" cy="6858000"/>
          </a:xfrm>
        </p:spPr>
        <p:txBody>
          <a:bodyPr tIns="360000" anchor="t" anchorCtr="1"/>
          <a:lstStyle/>
          <a:p>
            <a:pPr lvl="0"/>
            <a:r>
              <a:rPr lang="nl-NL" dirty="0"/>
              <a:t>Afbeelding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99B03-AD3B-0D4A-B7D2-5A186162021A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Titel 1"/>
          <p:cNvSpPr>
            <a:spLocks noGrp="1"/>
          </p:cNvSpPr>
          <p:nvPr>
            <p:ph type="ctrTitle" hasCustomPrompt="1"/>
          </p:nvPr>
        </p:nvSpPr>
        <p:spPr>
          <a:xfrm>
            <a:off x="1076737" y="1521547"/>
            <a:ext cx="8981661" cy="1371600"/>
          </a:xfrm>
        </p:spPr>
        <p:txBody>
          <a:bodyPr anchor="t">
            <a:normAutofit/>
          </a:bodyPr>
          <a:lstStyle>
            <a:lvl1pPr algn="l">
              <a:lnSpc>
                <a:spcPts val="3300"/>
              </a:lnSpc>
              <a:defRPr sz="2400" b="0"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Hier komt een uitspraak</a:t>
            </a:r>
            <a:br>
              <a:rPr lang="nl-NL" dirty="0"/>
            </a:br>
            <a:r>
              <a:rPr lang="nl-NL" dirty="0"/>
              <a:t>over drie of meer regels</a:t>
            </a:r>
            <a:br>
              <a:rPr lang="nl-NL" dirty="0"/>
            </a:br>
            <a:r>
              <a:rPr lang="nl-NL" dirty="0"/>
              <a:t>uitgeschreven.</a:t>
            </a:r>
          </a:p>
        </p:txBody>
      </p:sp>
    </p:spTree>
    <p:extLst>
      <p:ext uri="{BB962C8B-B14F-4D97-AF65-F5344CB8AC3E}">
        <p14:creationId xmlns:p14="http://schemas.microsoft.com/office/powerpoint/2010/main" val="24556495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ge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99B03-AD3B-0D4A-B7D2-5A186162021A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Ondertitel 2"/>
          <p:cNvSpPr>
            <a:spLocks noGrp="1"/>
          </p:cNvSpPr>
          <p:nvPr>
            <p:ph type="subTitle" idx="13" hasCustomPrompt="1"/>
          </p:nvPr>
        </p:nvSpPr>
        <p:spPr>
          <a:xfrm>
            <a:off x="902525" y="1169988"/>
            <a:ext cx="5031550" cy="531610"/>
          </a:xfrm>
        </p:spPr>
        <p:txBody>
          <a:bodyPr lIns="0" anchor="t">
            <a:noAutofit/>
          </a:bodyPr>
          <a:lstStyle>
            <a:lvl1pPr marL="0" indent="0" algn="l">
              <a:buNone/>
              <a:defRPr sz="3000" b="1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Hier komt een kop</a:t>
            </a:r>
          </a:p>
        </p:txBody>
      </p:sp>
    </p:spTree>
    <p:extLst>
      <p:ext uri="{BB962C8B-B14F-4D97-AF65-F5344CB8AC3E}">
        <p14:creationId xmlns:p14="http://schemas.microsoft.com/office/powerpoint/2010/main" val="20055947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p + subkop + Bullitlij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99B03-AD3B-0D4A-B7D2-5A186162021A}" type="slidenum">
              <a:rPr lang="nl-NL" smtClean="0"/>
              <a:t>‹nr.›</a:t>
            </a:fld>
            <a:endParaRPr lang="nl-NL"/>
          </a:p>
        </p:txBody>
      </p:sp>
      <p:sp>
        <p:nvSpPr>
          <p:cNvPr id="11" name="Ondertitel 2"/>
          <p:cNvSpPr>
            <a:spLocks noGrp="1"/>
          </p:cNvSpPr>
          <p:nvPr>
            <p:ph type="subTitle" idx="13" hasCustomPrompt="1"/>
          </p:nvPr>
        </p:nvSpPr>
        <p:spPr>
          <a:xfrm>
            <a:off x="902525" y="2003206"/>
            <a:ext cx="9318212" cy="531610"/>
          </a:xfrm>
        </p:spPr>
        <p:txBody>
          <a:bodyPr lIns="0" anchor="t">
            <a:normAutofit/>
          </a:bodyPr>
          <a:lstStyle>
            <a:lvl1pPr marL="0" indent="0" algn="l">
              <a:buNone/>
              <a:defRPr sz="2400" b="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Met een </a:t>
            </a:r>
            <a:r>
              <a:rPr lang="nl-NL" dirty="0" err="1"/>
              <a:t>subkop</a:t>
            </a:r>
            <a:endParaRPr lang="nl-NL" dirty="0"/>
          </a:p>
        </p:txBody>
      </p:sp>
      <p:sp>
        <p:nvSpPr>
          <p:cNvPr id="14" name="Tijdelijke aanduiding voor titel 1"/>
          <p:cNvSpPr>
            <a:spLocks noGrp="1"/>
          </p:cNvSpPr>
          <p:nvPr>
            <p:ph type="title" hasCustomPrompt="1"/>
          </p:nvPr>
        </p:nvSpPr>
        <p:spPr>
          <a:xfrm>
            <a:off x="902525" y="1090681"/>
            <a:ext cx="10689812" cy="698363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/>
          <a:p>
            <a:r>
              <a:rPr lang="nl-NL" dirty="0"/>
              <a:t>Een hoofdkop</a:t>
            </a:r>
          </a:p>
        </p:txBody>
      </p:sp>
      <p:sp>
        <p:nvSpPr>
          <p:cNvPr id="18" name="Tijdelijke aanduiding voor tekst 20"/>
          <p:cNvSpPr>
            <a:spLocks noGrp="1"/>
          </p:cNvSpPr>
          <p:nvPr>
            <p:ph type="body" sz="quarter" idx="15" hasCustomPrompt="1"/>
          </p:nvPr>
        </p:nvSpPr>
        <p:spPr>
          <a:xfrm>
            <a:off x="902525" y="3237422"/>
            <a:ext cx="10689812" cy="2327171"/>
          </a:xfrm>
        </p:spPr>
        <p:txBody>
          <a:bodyPr>
            <a:noAutofit/>
          </a:bodyPr>
          <a:lstStyle>
            <a:lvl1pPr>
              <a:defRPr sz="1800"/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9846175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itlijst +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99B03-AD3B-0D4A-B7D2-5A186162021A}" type="slidenum">
              <a:rPr lang="nl-NL" smtClean="0"/>
              <a:t>‹nr.›</a:t>
            </a:fld>
            <a:endParaRPr lang="nl-NL"/>
          </a:p>
        </p:txBody>
      </p:sp>
      <p:sp>
        <p:nvSpPr>
          <p:cNvPr id="10" name="Ondertitel 2"/>
          <p:cNvSpPr>
            <a:spLocks noGrp="1"/>
          </p:cNvSpPr>
          <p:nvPr>
            <p:ph type="subTitle" idx="13" hasCustomPrompt="1"/>
          </p:nvPr>
        </p:nvSpPr>
        <p:spPr>
          <a:xfrm>
            <a:off x="914400" y="1169988"/>
            <a:ext cx="5019675" cy="531610"/>
          </a:xfrm>
        </p:spPr>
        <p:txBody>
          <a:bodyPr lIns="0" anchor="t">
            <a:noAutofit/>
          </a:bodyPr>
          <a:lstStyle>
            <a:lvl1pPr marL="0" indent="0" algn="l">
              <a:buNone/>
              <a:defRPr sz="3000" b="1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Hier komt een kop</a:t>
            </a:r>
          </a:p>
        </p:txBody>
      </p:sp>
      <p:sp>
        <p:nvSpPr>
          <p:cNvPr id="22" name="Tijdelijke aanduiding voor tekst 20"/>
          <p:cNvSpPr>
            <a:spLocks noGrp="1"/>
          </p:cNvSpPr>
          <p:nvPr>
            <p:ph type="body" sz="quarter" idx="15" hasCustomPrompt="1"/>
          </p:nvPr>
        </p:nvSpPr>
        <p:spPr>
          <a:xfrm>
            <a:off x="914400" y="2196783"/>
            <a:ext cx="5019675" cy="3137217"/>
          </a:xfrm>
        </p:spPr>
        <p:txBody>
          <a:bodyPr wrap="square">
            <a:normAutofit/>
          </a:bodyPr>
          <a:lstStyle>
            <a:lvl1pPr>
              <a:defRPr sz="1800"/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25" name="Tijdelijke aanduiding voor afbeelding 23"/>
          <p:cNvSpPr>
            <a:spLocks noGrp="1"/>
          </p:cNvSpPr>
          <p:nvPr>
            <p:ph type="pic" sz="quarter" idx="16"/>
          </p:nvPr>
        </p:nvSpPr>
        <p:spPr>
          <a:xfrm>
            <a:off x="6928337" y="1169989"/>
            <a:ext cx="4663999" cy="4070226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210046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tAwesome ico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99B03-AD3B-0D4A-B7D2-5A186162021A}" type="slidenum">
              <a:rPr lang="nl-NL" smtClean="0"/>
              <a:t>‹nr.›</a:t>
            </a:fld>
            <a:endParaRPr lang="nl-NL"/>
          </a:p>
        </p:txBody>
      </p:sp>
      <p:sp>
        <p:nvSpPr>
          <p:cNvPr id="6" name="Tekstvak 5"/>
          <p:cNvSpPr txBox="1"/>
          <p:nvPr userDrawn="1"/>
        </p:nvSpPr>
        <p:spPr>
          <a:xfrm>
            <a:off x="3314700" y="2326833"/>
            <a:ext cx="8318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400" dirty="0">
                <a:solidFill>
                  <a:srgbClr val="055780"/>
                </a:solidFill>
                <a:latin typeface="FontAwesome"/>
                <a:cs typeface="FontAwesome"/>
              </a:rPr>
              <a:t></a:t>
            </a:r>
            <a:r>
              <a:rPr lang="nl-NL" sz="1800" b="0" i="0" kern="1200" dirty="0">
                <a:solidFill>
                  <a:schemeClr val="tx1"/>
                </a:solidFill>
                <a:effectLst/>
                <a:latin typeface="Lucida Sans Regular"/>
                <a:ea typeface="+mn-ea"/>
                <a:cs typeface="+mn-cs"/>
              </a:rPr>
              <a:t></a:t>
            </a:r>
          </a:p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4400" dirty="0">
              <a:solidFill>
                <a:srgbClr val="055780"/>
              </a:solidFill>
              <a:latin typeface="FontAwesome"/>
              <a:cs typeface="FontAwesome"/>
            </a:endParaRPr>
          </a:p>
        </p:txBody>
      </p:sp>
      <p:sp>
        <p:nvSpPr>
          <p:cNvPr id="7" name="Tekstvak 6"/>
          <p:cNvSpPr txBox="1"/>
          <p:nvPr userDrawn="1"/>
        </p:nvSpPr>
        <p:spPr>
          <a:xfrm>
            <a:off x="6597220" y="2326833"/>
            <a:ext cx="8318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400" dirty="0">
                <a:solidFill>
                  <a:srgbClr val="055780"/>
                </a:solidFill>
                <a:latin typeface="FontAwesome"/>
                <a:cs typeface="FontAwesome"/>
              </a:rPr>
              <a:t></a:t>
            </a:r>
          </a:p>
        </p:txBody>
      </p:sp>
      <p:sp>
        <p:nvSpPr>
          <p:cNvPr id="8" name="Tekstvak 7"/>
          <p:cNvSpPr txBox="1"/>
          <p:nvPr userDrawn="1"/>
        </p:nvSpPr>
        <p:spPr>
          <a:xfrm>
            <a:off x="8156091" y="3875331"/>
            <a:ext cx="8318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400" dirty="0">
                <a:solidFill>
                  <a:srgbClr val="055780"/>
                </a:solidFill>
                <a:latin typeface="FontAwesome"/>
                <a:cs typeface="FontAwesome"/>
              </a:rPr>
              <a:t></a:t>
            </a:r>
          </a:p>
        </p:txBody>
      </p:sp>
      <p:sp>
        <p:nvSpPr>
          <p:cNvPr id="9" name="Tekstvak 8"/>
          <p:cNvSpPr txBox="1"/>
          <p:nvPr userDrawn="1"/>
        </p:nvSpPr>
        <p:spPr>
          <a:xfrm>
            <a:off x="3314700" y="3875331"/>
            <a:ext cx="8318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0" i="0" u="none" strike="noStrike" kern="1200" cap="none" spc="0" normalizeH="0" baseline="0" noProof="0" dirty="0">
                <a:ln>
                  <a:noFill/>
                </a:ln>
                <a:solidFill>
                  <a:srgbClr val="055780"/>
                </a:solidFill>
                <a:effectLst/>
                <a:uLnTx/>
                <a:uFillTx/>
                <a:latin typeface="FontAwesome"/>
                <a:ea typeface="+mn-ea"/>
                <a:cs typeface="FontAwesome"/>
              </a:rPr>
              <a:t></a:t>
            </a:r>
            <a:endParaRPr lang="nl-NL" sz="4400" dirty="0">
              <a:solidFill>
                <a:srgbClr val="055780"/>
              </a:solidFill>
              <a:latin typeface="FontAwesome"/>
              <a:cs typeface="FontAwesome"/>
            </a:endParaRPr>
          </a:p>
        </p:txBody>
      </p:sp>
      <p:sp>
        <p:nvSpPr>
          <p:cNvPr id="10" name="Tekstvak 9"/>
          <p:cNvSpPr txBox="1"/>
          <p:nvPr userDrawn="1"/>
        </p:nvSpPr>
        <p:spPr>
          <a:xfrm>
            <a:off x="6597220" y="3875331"/>
            <a:ext cx="8318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400" dirty="0">
                <a:solidFill>
                  <a:srgbClr val="055780"/>
                </a:solidFill>
                <a:latin typeface="FontAwesome"/>
                <a:cs typeface="FontAwesome"/>
              </a:rPr>
              <a:t></a:t>
            </a:r>
          </a:p>
        </p:txBody>
      </p:sp>
      <p:sp>
        <p:nvSpPr>
          <p:cNvPr id="11" name="Tekstvak 10"/>
          <p:cNvSpPr txBox="1"/>
          <p:nvPr userDrawn="1"/>
        </p:nvSpPr>
        <p:spPr>
          <a:xfrm>
            <a:off x="8156091" y="2326833"/>
            <a:ext cx="8318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400" dirty="0">
                <a:solidFill>
                  <a:srgbClr val="055780"/>
                </a:solidFill>
                <a:latin typeface="FontAwesome"/>
                <a:cs typeface="FontAwesome"/>
              </a:rPr>
              <a:t></a:t>
            </a:r>
            <a:endParaRPr lang="nl-NL" sz="4400" b="0" i="0" dirty="0">
              <a:solidFill>
                <a:srgbClr val="055780"/>
              </a:solidFill>
              <a:latin typeface="Lucida Sans Regular"/>
            </a:endParaRPr>
          </a:p>
        </p:txBody>
      </p:sp>
      <p:sp>
        <p:nvSpPr>
          <p:cNvPr id="12" name="Tekstvak 11"/>
          <p:cNvSpPr txBox="1"/>
          <p:nvPr userDrawn="1"/>
        </p:nvSpPr>
        <p:spPr>
          <a:xfrm>
            <a:off x="4931424" y="2326833"/>
            <a:ext cx="8318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400" dirty="0">
                <a:solidFill>
                  <a:srgbClr val="055780"/>
                </a:solidFill>
                <a:latin typeface="FontAwesome"/>
                <a:cs typeface="FontAwesome"/>
              </a:rPr>
              <a:t></a:t>
            </a:r>
          </a:p>
        </p:txBody>
      </p:sp>
      <p:sp>
        <p:nvSpPr>
          <p:cNvPr id="14" name="Tekstvak 13"/>
          <p:cNvSpPr txBox="1"/>
          <p:nvPr userDrawn="1"/>
        </p:nvSpPr>
        <p:spPr>
          <a:xfrm>
            <a:off x="6411384" y="1871755"/>
            <a:ext cx="831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b="0" i="0" kern="1200" dirty="0">
                <a:solidFill>
                  <a:schemeClr val="tx1"/>
                </a:solidFill>
                <a:effectLst/>
                <a:latin typeface="Lucida Sans Regular"/>
                <a:ea typeface="+mn-ea"/>
                <a:cs typeface="+mn-cs"/>
              </a:rPr>
              <a:t></a:t>
            </a:r>
            <a:endParaRPr lang="nl-NL" sz="3200" dirty="0">
              <a:solidFill>
                <a:srgbClr val="333465"/>
              </a:solidFill>
              <a:latin typeface="FontAwesome"/>
              <a:cs typeface="FontAwesome"/>
            </a:endParaRPr>
          </a:p>
        </p:txBody>
      </p:sp>
      <p:sp>
        <p:nvSpPr>
          <p:cNvPr id="15" name="Tekstvak 14"/>
          <p:cNvSpPr txBox="1"/>
          <p:nvPr userDrawn="1"/>
        </p:nvSpPr>
        <p:spPr>
          <a:xfrm>
            <a:off x="4931424" y="3875331"/>
            <a:ext cx="8318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400" dirty="0">
                <a:solidFill>
                  <a:srgbClr val="055780"/>
                </a:solidFill>
                <a:latin typeface="FontAwesome"/>
                <a:cs typeface="FontAwesome"/>
              </a:rPr>
              <a:t></a:t>
            </a:r>
            <a:endParaRPr lang="nl-NL" sz="4400" b="0" i="0" dirty="0">
              <a:solidFill>
                <a:srgbClr val="055780"/>
              </a:solidFill>
              <a:latin typeface="Lucida Sans Regular"/>
            </a:endParaRPr>
          </a:p>
        </p:txBody>
      </p:sp>
      <p:sp>
        <p:nvSpPr>
          <p:cNvPr id="16" name="Tekstvak 15"/>
          <p:cNvSpPr txBox="1"/>
          <p:nvPr userDrawn="1"/>
        </p:nvSpPr>
        <p:spPr>
          <a:xfrm>
            <a:off x="8610600" y="2999515"/>
            <a:ext cx="831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b="0" i="0" kern="1200" dirty="0">
                <a:solidFill>
                  <a:srgbClr val="055780"/>
                </a:solidFill>
                <a:effectLst/>
                <a:latin typeface="Lucida Sans Regular"/>
                <a:ea typeface="+mn-ea"/>
                <a:cs typeface="+mn-cs"/>
              </a:rPr>
              <a:t></a:t>
            </a:r>
            <a:endParaRPr lang="nl-NL" sz="3200" dirty="0">
              <a:solidFill>
                <a:srgbClr val="055780"/>
              </a:solidFill>
              <a:latin typeface="FontAwesome"/>
              <a:cs typeface="FontAwesome"/>
            </a:endParaRPr>
          </a:p>
        </p:txBody>
      </p:sp>
      <p:sp>
        <p:nvSpPr>
          <p:cNvPr id="19" name="Ondertitel 2"/>
          <p:cNvSpPr txBox="1">
            <a:spLocks/>
          </p:cNvSpPr>
          <p:nvPr userDrawn="1"/>
        </p:nvSpPr>
        <p:spPr>
          <a:xfrm>
            <a:off x="3094617" y="2980726"/>
            <a:ext cx="1272016" cy="531610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b="1" kern="1200" baseline="0">
                <a:solidFill>
                  <a:srgbClr val="055780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1200" b="0" i="0" dirty="0">
                <a:solidFill>
                  <a:srgbClr val="1B1B1B"/>
                </a:solidFill>
                <a:latin typeface="Lucida Sans" panose="020B0602030504020204" pitchFamily="34" charset="77"/>
              </a:rPr>
              <a:t>Onderwerp</a:t>
            </a:r>
          </a:p>
        </p:txBody>
      </p:sp>
      <p:sp>
        <p:nvSpPr>
          <p:cNvPr id="20" name="Ondertitel 2"/>
          <p:cNvSpPr txBox="1">
            <a:spLocks/>
          </p:cNvSpPr>
          <p:nvPr userDrawn="1"/>
        </p:nvSpPr>
        <p:spPr>
          <a:xfrm>
            <a:off x="4711341" y="2980726"/>
            <a:ext cx="1272016" cy="531610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b="1" kern="1200" baseline="0">
                <a:solidFill>
                  <a:srgbClr val="055780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1200" b="0" i="0" dirty="0">
                <a:solidFill>
                  <a:srgbClr val="1B1B1B"/>
                </a:solidFill>
                <a:latin typeface="Lucida Sans Regular"/>
              </a:rPr>
              <a:t>Onderwerp</a:t>
            </a:r>
          </a:p>
        </p:txBody>
      </p:sp>
      <p:sp>
        <p:nvSpPr>
          <p:cNvPr id="21" name="Ondertitel 2"/>
          <p:cNvSpPr txBox="1">
            <a:spLocks/>
          </p:cNvSpPr>
          <p:nvPr userDrawn="1"/>
        </p:nvSpPr>
        <p:spPr>
          <a:xfrm>
            <a:off x="6377137" y="2980726"/>
            <a:ext cx="1272016" cy="531610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b="1" kern="1200" baseline="0">
                <a:solidFill>
                  <a:srgbClr val="055780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1200" b="0" i="0" dirty="0">
                <a:solidFill>
                  <a:srgbClr val="1B1B1B"/>
                </a:solidFill>
                <a:latin typeface="Lucida Sans Regular"/>
              </a:rPr>
              <a:t>Onderwerp</a:t>
            </a:r>
          </a:p>
        </p:txBody>
      </p:sp>
      <p:sp>
        <p:nvSpPr>
          <p:cNvPr id="22" name="Ondertitel 2"/>
          <p:cNvSpPr txBox="1">
            <a:spLocks/>
          </p:cNvSpPr>
          <p:nvPr userDrawn="1"/>
        </p:nvSpPr>
        <p:spPr>
          <a:xfrm>
            <a:off x="7936008" y="2990327"/>
            <a:ext cx="1272016" cy="531610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b="1" kern="1200" baseline="0">
                <a:solidFill>
                  <a:srgbClr val="055780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1200" b="0" i="0" dirty="0">
                <a:solidFill>
                  <a:srgbClr val="1B1B1B"/>
                </a:solidFill>
                <a:latin typeface="Lucida Sans Regular"/>
              </a:rPr>
              <a:t>Onderwerp</a:t>
            </a:r>
          </a:p>
        </p:txBody>
      </p:sp>
      <p:sp>
        <p:nvSpPr>
          <p:cNvPr id="23" name="Ondertitel 2"/>
          <p:cNvSpPr txBox="1">
            <a:spLocks/>
          </p:cNvSpPr>
          <p:nvPr userDrawn="1"/>
        </p:nvSpPr>
        <p:spPr>
          <a:xfrm>
            <a:off x="3094617" y="4591862"/>
            <a:ext cx="1272016" cy="531610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b="1" kern="1200" baseline="0">
                <a:solidFill>
                  <a:srgbClr val="055780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1200" b="0" i="0" dirty="0">
                <a:solidFill>
                  <a:srgbClr val="1B1B1B"/>
                </a:solidFill>
                <a:latin typeface="Lucida Sans Regular"/>
              </a:rPr>
              <a:t>Onderwerp</a:t>
            </a:r>
          </a:p>
        </p:txBody>
      </p:sp>
      <p:sp>
        <p:nvSpPr>
          <p:cNvPr id="24" name="Ondertitel 2"/>
          <p:cNvSpPr txBox="1">
            <a:spLocks/>
          </p:cNvSpPr>
          <p:nvPr userDrawn="1"/>
        </p:nvSpPr>
        <p:spPr>
          <a:xfrm>
            <a:off x="4711341" y="4591862"/>
            <a:ext cx="1272016" cy="531610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b="1" kern="1200" baseline="0">
                <a:solidFill>
                  <a:srgbClr val="055780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1200" b="0" i="0" dirty="0">
                <a:solidFill>
                  <a:srgbClr val="1B1B1B"/>
                </a:solidFill>
                <a:latin typeface="Lucida Sans Regular"/>
              </a:rPr>
              <a:t>Onderwerp</a:t>
            </a:r>
          </a:p>
        </p:txBody>
      </p:sp>
      <p:sp>
        <p:nvSpPr>
          <p:cNvPr id="25" name="Ondertitel 2"/>
          <p:cNvSpPr txBox="1">
            <a:spLocks/>
          </p:cNvSpPr>
          <p:nvPr userDrawn="1"/>
        </p:nvSpPr>
        <p:spPr>
          <a:xfrm>
            <a:off x="6377137" y="4591862"/>
            <a:ext cx="1272016" cy="531610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b="1" kern="1200" baseline="0">
                <a:solidFill>
                  <a:srgbClr val="055780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1200" b="0" i="0" dirty="0">
                <a:solidFill>
                  <a:srgbClr val="1B1B1B"/>
                </a:solidFill>
                <a:latin typeface="Lucida Sans Regular"/>
              </a:rPr>
              <a:t>Onderwerp</a:t>
            </a:r>
          </a:p>
        </p:txBody>
      </p:sp>
      <p:sp>
        <p:nvSpPr>
          <p:cNvPr id="26" name="Ondertitel 2"/>
          <p:cNvSpPr txBox="1">
            <a:spLocks/>
          </p:cNvSpPr>
          <p:nvPr userDrawn="1"/>
        </p:nvSpPr>
        <p:spPr>
          <a:xfrm>
            <a:off x="7936008" y="4601463"/>
            <a:ext cx="1272016" cy="531610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b="1" kern="1200" baseline="0">
                <a:solidFill>
                  <a:srgbClr val="055780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1200" b="0" i="0" dirty="0">
                <a:solidFill>
                  <a:srgbClr val="1B1B1B"/>
                </a:solidFill>
                <a:latin typeface="Lucida Sans Regular"/>
              </a:rPr>
              <a:t>Onderwerp</a:t>
            </a:r>
          </a:p>
        </p:txBody>
      </p:sp>
      <p:sp>
        <p:nvSpPr>
          <p:cNvPr id="28" name="Ondertitel 2"/>
          <p:cNvSpPr>
            <a:spLocks noGrp="1"/>
          </p:cNvSpPr>
          <p:nvPr>
            <p:ph type="subTitle" idx="13" hasCustomPrompt="1"/>
          </p:nvPr>
        </p:nvSpPr>
        <p:spPr>
          <a:xfrm>
            <a:off x="894522" y="1169988"/>
            <a:ext cx="5039553" cy="531610"/>
          </a:xfrm>
        </p:spPr>
        <p:txBody>
          <a:bodyPr lIns="0" anchor="t">
            <a:noAutofit/>
          </a:bodyPr>
          <a:lstStyle>
            <a:lvl1pPr marL="0" indent="0" algn="l">
              <a:buNone/>
              <a:defRPr sz="3000" b="1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Hier komt een kop</a:t>
            </a:r>
          </a:p>
        </p:txBody>
      </p:sp>
    </p:spTree>
    <p:extLst>
      <p:ext uri="{BB962C8B-B14F-4D97-AF65-F5344CB8AC3E}">
        <p14:creationId xmlns:p14="http://schemas.microsoft.com/office/powerpoint/2010/main" val="7659173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6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AE3509-3A60-7431-E971-8810276C9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E05E223-D18C-D628-5172-249109F5ED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4B54067-C48A-EB15-712E-17D580164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A772F-EDFB-4C59-A1C3-CC7D30E278CE}" type="datetimeFigureOut">
              <a:rPr lang="nl-NL" smtClean="0"/>
              <a:t>10-9-2024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B71B54B-112D-DFFC-527E-09179A746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A521182-9CD0-6FBA-22B0-246FFDDC5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061F8-BF91-46F4-8CAC-D4706E64F0D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89498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 volle breed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99B03-AD3B-0D4A-B7D2-5A186162021A}" type="slidenum">
              <a:rPr lang="nl-NL" smtClean="0"/>
              <a:t>‹nr.›</a:t>
            </a:fld>
            <a:endParaRPr lang="nl-NL"/>
          </a:p>
        </p:txBody>
      </p:sp>
      <p:sp>
        <p:nvSpPr>
          <p:cNvPr id="14" name="Tijdelijke aanduiding voor tabel 12"/>
          <p:cNvSpPr>
            <a:spLocks noGrp="1"/>
          </p:cNvSpPr>
          <p:nvPr>
            <p:ph type="tbl" sz="quarter" idx="13"/>
          </p:nvPr>
        </p:nvSpPr>
        <p:spPr>
          <a:xfrm>
            <a:off x="902678" y="873125"/>
            <a:ext cx="10257448" cy="4978400"/>
          </a:xfrm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551319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99B03-AD3B-0D4A-B7D2-5A186162021A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Ondertitel 2"/>
          <p:cNvSpPr>
            <a:spLocks noGrp="1"/>
          </p:cNvSpPr>
          <p:nvPr>
            <p:ph type="subTitle" idx="13" hasCustomPrompt="1"/>
          </p:nvPr>
        </p:nvSpPr>
        <p:spPr>
          <a:xfrm>
            <a:off x="879231" y="1169988"/>
            <a:ext cx="4566529" cy="531610"/>
          </a:xfrm>
        </p:spPr>
        <p:txBody>
          <a:bodyPr lIns="0" anchor="t">
            <a:noAutofit/>
          </a:bodyPr>
          <a:lstStyle>
            <a:lvl1pPr marL="0" indent="0" algn="l">
              <a:buNone/>
              <a:defRPr sz="3000" b="1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Hier komt een kop</a:t>
            </a:r>
          </a:p>
        </p:txBody>
      </p:sp>
      <p:sp>
        <p:nvSpPr>
          <p:cNvPr id="15" name="Tijdelijke aanduiding voor tekst 13"/>
          <p:cNvSpPr>
            <a:spLocks noGrp="1"/>
          </p:cNvSpPr>
          <p:nvPr>
            <p:ph type="body" sz="quarter" idx="15"/>
          </p:nvPr>
        </p:nvSpPr>
        <p:spPr>
          <a:xfrm>
            <a:off x="879231" y="1921828"/>
            <a:ext cx="4566306" cy="1806575"/>
          </a:xfrm>
        </p:spPr>
        <p:txBody>
          <a:bodyPr>
            <a:normAutofit/>
          </a:bodyPr>
          <a:lstStyle>
            <a:lvl1pPr>
              <a:defRPr sz="1800"/>
            </a:lvl1pPr>
            <a:lvl5pPr algn="l"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nl-NL" dirty="0"/>
          </a:p>
        </p:txBody>
      </p:sp>
      <p:sp>
        <p:nvSpPr>
          <p:cNvPr id="18" name="Tijdelijke aanduiding voor tekst 16"/>
          <p:cNvSpPr>
            <a:spLocks noGrp="1"/>
          </p:cNvSpPr>
          <p:nvPr>
            <p:ph type="body" sz="quarter" idx="16"/>
          </p:nvPr>
        </p:nvSpPr>
        <p:spPr>
          <a:xfrm>
            <a:off x="879231" y="3994150"/>
            <a:ext cx="4566306" cy="1806575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nl-NL" dirty="0"/>
          </a:p>
        </p:txBody>
      </p:sp>
      <p:sp>
        <p:nvSpPr>
          <p:cNvPr id="21" name="Tijdelijke aanduiding voor inhoud 5"/>
          <p:cNvSpPr>
            <a:spLocks noGrp="1"/>
          </p:cNvSpPr>
          <p:nvPr>
            <p:ph sz="quarter" idx="4" hasCustomPrompt="1"/>
          </p:nvPr>
        </p:nvSpPr>
        <p:spPr>
          <a:xfrm>
            <a:off x="6167120" y="1169986"/>
            <a:ext cx="5186680" cy="4587557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nl-NL" dirty="0"/>
              <a:t>Plaats hier tabel</a:t>
            </a:r>
          </a:p>
        </p:txBody>
      </p:sp>
    </p:spTree>
    <p:extLst>
      <p:ext uri="{BB962C8B-B14F-4D97-AF65-F5344CB8AC3E}">
        <p14:creationId xmlns:p14="http://schemas.microsoft.com/office/powerpoint/2010/main" val="3493738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0" y="2897579"/>
            <a:ext cx="12192000" cy="943786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“Ruimte voor bijvoorbeeld een </a:t>
            </a:r>
            <a:br>
              <a:rPr lang="nl-NL" dirty="0"/>
            </a:br>
            <a:r>
              <a:rPr lang="nl-NL" dirty="0"/>
              <a:t>quote over twee regels”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99B03-AD3B-0D4A-B7D2-5A186162021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776475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één afbeeldig volle hoog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99B03-AD3B-0D4A-B7D2-5A186162021A}" type="slidenum">
              <a:rPr lang="nl-NL" smtClean="0"/>
              <a:t>‹nr.›</a:t>
            </a:fld>
            <a:endParaRPr lang="nl-NL"/>
          </a:p>
        </p:txBody>
      </p:sp>
      <p:sp>
        <p:nvSpPr>
          <p:cNvPr id="11" name="Tijdelijke aanduiding voor inhoud 5"/>
          <p:cNvSpPr>
            <a:spLocks noGrp="1"/>
          </p:cNvSpPr>
          <p:nvPr>
            <p:ph sz="quarter" idx="4" hasCustomPrompt="1"/>
          </p:nvPr>
        </p:nvSpPr>
        <p:spPr>
          <a:xfrm>
            <a:off x="6827520" y="1169988"/>
            <a:ext cx="4764816" cy="4630737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nl-NL" dirty="0"/>
              <a:t>Plaats hier content</a:t>
            </a:r>
          </a:p>
        </p:txBody>
      </p:sp>
      <p:sp>
        <p:nvSpPr>
          <p:cNvPr id="16" name="Ondertitel 2"/>
          <p:cNvSpPr>
            <a:spLocks noGrp="1"/>
          </p:cNvSpPr>
          <p:nvPr>
            <p:ph type="subTitle" idx="13" hasCustomPrompt="1"/>
          </p:nvPr>
        </p:nvSpPr>
        <p:spPr>
          <a:xfrm>
            <a:off x="902677" y="1169988"/>
            <a:ext cx="4543083" cy="531610"/>
          </a:xfrm>
        </p:spPr>
        <p:txBody>
          <a:bodyPr lIns="0" anchor="t">
            <a:noAutofit/>
          </a:bodyPr>
          <a:lstStyle>
            <a:lvl1pPr marL="0" indent="0" algn="l">
              <a:buNone/>
              <a:defRPr sz="3000" b="1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Hier komt een kop</a:t>
            </a:r>
          </a:p>
        </p:txBody>
      </p:sp>
      <p:sp>
        <p:nvSpPr>
          <p:cNvPr id="17" name="Tijdelijke aanduiding voor tekst 13"/>
          <p:cNvSpPr>
            <a:spLocks noGrp="1"/>
          </p:cNvSpPr>
          <p:nvPr>
            <p:ph type="body" sz="quarter" idx="15"/>
          </p:nvPr>
        </p:nvSpPr>
        <p:spPr>
          <a:xfrm>
            <a:off x="902677" y="1921828"/>
            <a:ext cx="4542860" cy="1806575"/>
          </a:xfrm>
        </p:spPr>
        <p:txBody>
          <a:bodyPr>
            <a:normAutofit/>
          </a:bodyPr>
          <a:lstStyle>
            <a:lvl1pPr>
              <a:defRPr sz="1800"/>
            </a:lvl1pPr>
            <a:lvl5pPr algn="l"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nl-NL" dirty="0"/>
          </a:p>
        </p:txBody>
      </p:sp>
      <p:sp>
        <p:nvSpPr>
          <p:cNvPr id="18" name="Tijdelijke aanduiding voor tekst 16"/>
          <p:cNvSpPr>
            <a:spLocks noGrp="1"/>
          </p:cNvSpPr>
          <p:nvPr>
            <p:ph type="body" sz="quarter" idx="16"/>
          </p:nvPr>
        </p:nvSpPr>
        <p:spPr>
          <a:xfrm>
            <a:off x="902677" y="3994150"/>
            <a:ext cx="4542860" cy="1806575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430324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twee afbeeldi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99B03-AD3B-0D4A-B7D2-5A186162021A}" type="slidenum">
              <a:rPr lang="nl-NL" smtClean="0"/>
              <a:t>‹nr.›</a:t>
            </a:fld>
            <a:endParaRPr lang="nl-NL"/>
          </a:p>
        </p:txBody>
      </p:sp>
      <p:sp>
        <p:nvSpPr>
          <p:cNvPr id="11" name="Tijdelijke aanduiding voor inhoud 5"/>
          <p:cNvSpPr>
            <a:spLocks noGrp="1"/>
          </p:cNvSpPr>
          <p:nvPr>
            <p:ph sz="quarter" idx="4" hasCustomPrompt="1"/>
          </p:nvPr>
        </p:nvSpPr>
        <p:spPr>
          <a:xfrm>
            <a:off x="6827520" y="1169988"/>
            <a:ext cx="4764816" cy="2131352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nl-NL" dirty="0"/>
              <a:t>Plaats hier content</a:t>
            </a:r>
          </a:p>
        </p:txBody>
      </p:sp>
      <p:sp>
        <p:nvSpPr>
          <p:cNvPr id="15" name="Tijdelijke aanduiding voor inhoud 5"/>
          <p:cNvSpPr>
            <a:spLocks noGrp="1"/>
          </p:cNvSpPr>
          <p:nvPr>
            <p:ph sz="quarter" idx="15" hasCustomPrompt="1"/>
          </p:nvPr>
        </p:nvSpPr>
        <p:spPr>
          <a:xfrm>
            <a:off x="6839243" y="3562597"/>
            <a:ext cx="4753093" cy="2238128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nl-NL" dirty="0"/>
              <a:t>Plaats hier content</a:t>
            </a:r>
          </a:p>
        </p:txBody>
      </p:sp>
      <p:sp>
        <p:nvSpPr>
          <p:cNvPr id="12" name="Ondertitel 2"/>
          <p:cNvSpPr>
            <a:spLocks noGrp="1"/>
          </p:cNvSpPr>
          <p:nvPr>
            <p:ph type="subTitle" idx="13" hasCustomPrompt="1"/>
          </p:nvPr>
        </p:nvSpPr>
        <p:spPr>
          <a:xfrm>
            <a:off x="902677" y="1169988"/>
            <a:ext cx="4543083" cy="531610"/>
          </a:xfrm>
        </p:spPr>
        <p:txBody>
          <a:bodyPr lIns="0" anchor="t">
            <a:noAutofit/>
          </a:bodyPr>
          <a:lstStyle>
            <a:lvl1pPr marL="0" indent="0" algn="l">
              <a:buNone/>
              <a:defRPr sz="3000" b="1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Hier komt een kop</a:t>
            </a:r>
          </a:p>
        </p:txBody>
      </p:sp>
      <p:sp>
        <p:nvSpPr>
          <p:cNvPr id="13" name="Tijdelijke aanduiding voor tekst 13"/>
          <p:cNvSpPr>
            <a:spLocks noGrp="1"/>
          </p:cNvSpPr>
          <p:nvPr>
            <p:ph type="body" sz="quarter" idx="16"/>
          </p:nvPr>
        </p:nvSpPr>
        <p:spPr>
          <a:xfrm>
            <a:off x="902677" y="1921828"/>
            <a:ext cx="4542860" cy="1806575"/>
          </a:xfrm>
        </p:spPr>
        <p:txBody>
          <a:bodyPr>
            <a:normAutofit/>
          </a:bodyPr>
          <a:lstStyle>
            <a:lvl1pPr>
              <a:defRPr sz="1800"/>
            </a:lvl1pPr>
            <a:lvl5pPr algn="l"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nl-NL" dirty="0"/>
          </a:p>
        </p:txBody>
      </p:sp>
      <p:sp>
        <p:nvSpPr>
          <p:cNvPr id="14" name="Tijdelijke aanduiding voor tekst 16"/>
          <p:cNvSpPr>
            <a:spLocks noGrp="1"/>
          </p:cNvSpPr>
          <p:nvPr>
            <p:ph type="body" sz="quarter" idx="17"/>
          </p:nvPr>
        </p:nvSpPr>
        <p:spPr>
          <a:xfrm>
            <a:off x="902677" y="3994150"/>
            <a:ext cx="4542860" cy="1806575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1458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er kaarten"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64085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ie ronde afbeeldingen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99B03-AD3B-0D4A-B7D2-5A186162021A}" type="slidenum">
              <a:rPr lang="nl-NL" smtClean="0"/>
              <a:t>‹nr.›</a:t>
            </a:fld>
            <a:endParaRPr lang="nl-NL"/>
          </a:p>
        </p:txBody>
      </p:sp>
      <p:sp>
        <p:nvSpPr>
          <p:cNvPr id="42" name="Tijdelijke aanduiding voor tekst 4"/>
          <p:cNvSpPr>
            <a:spLocks noGrp="1"/>
          </p:cNvSpPr>
          <p:nvPr>
            <p:ph type="body" sz="quarter" idx="29" hasCustomPrompt="1"/>
          </p:nvPr>
        </p:nvSpPr>
        <p:spPr>
          <a:xfrm>
            <a:off x="892236" y="3261257"/>
            <a:ext cx="2773363" cy="539750"/>
          </a:xfrm>
        </p:spPr>
        <p:txBody>
          <a:bodyPr>
            <a:normAutofit/>
          </a:bodyPr>
          <a:lstStyle>
            <a:lvl1pPr algn="l">
              <a:defRPr sz="2000" b="1" baseline="0">
                <a:solidFill>
                  <a:schemeClr val="tx2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nl-NL" dirty="0"/>
              <a:t>Een </a:t>
            </a:r>
            <a:r>
              <a:rPr lang="nl-NL" dirty="0" err="1"/>
              <a:t>subkop</a:t>
            </a:r>
            <a:endParaRPr lang="nl-NL" dirty="0"/>
          </a:p>
        </p:txBody>
      </p:sp>
      <p:sp>
        <p:nvSpPr>
          <p:cNvPr id="44" name="Tijdelijke aanduiding voor tekst 4"/>
          <p:cNvSpPr>
            <a:spLocks noGrp="1"/>
          </p:cNvSpPr>
          <p:nvPr>
            <p:ph type="body" sz="quarter" idx="31" hasCustomPrompt="1"/>
          </p:nvPr>
        </p:nvSpPr>
        <p:spPr>
          <a:xfrm>
            <a:off x="4681369" y="3261257"/>
            <a:ext cx="2773363" cy="539750"/>
          </a:xfrm>
        </p:spPr>
        <p:txBody>
          <a:bodyPr>
            <a:normAutofit/>
          </a:bodyPr>
          <a:lstStyle>
            <a:lvl1pPr algn="l">
              <a:defRPr sz="2000" b="1" baseline="0">
                <a:solidFill>
                  <a:schemeClr val="tx2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nl-NL" dirty="0"/>
              <a:t>Een </a:t>
            </a:r>
            <a:r>
              <a:rPr lang="nl-NL" dirty="0" err="1"/>
              <a:t>subkop</a:t>
            </a:r>
            <a:endParaRPr lang="nl-NL" dirty="0"/>
          </a:p>
        </p:txBody>
      </p:sp>
      <p:sp>
        <p:nvSpPr>
          <p:cNvPr id="46" name="Tijdelijke aanduiding voor tekst 4"/>
          <p:cNvSpPr>
            <a:spLocks noGrp="1"/>
          </p:cNvSpPr>
          <p:nvPr>
            <p:ph type="body" sz="quarter" idx="33" hasCustomPrompt="1"/>
          </p:nvPr>
        </p:nvSpPr>
        <p:spPr>
          <a:xfrm>
            <a:off x="8480028" y="3261257"/>
            <a:ext cx="2773363" cy="539750"/>
          </a:xfrm>
        </p:spPr>
        <p:txBody>
          <a:bodyPr>
            <a:normAutofit/>
          </a:bodyPr>
          <a:lstStyle>
            <a:lvl1pPr algn="l">
              <a:defRPr sz="2000" b="1" baseline="0">
                <a:solidFill>
                  <a:schemeClr val="tx2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nl-NL" dirty="0"/>
              <a:t>Een </a:t>
            </a:r>
            <a:r>
              <a:rPr lang="nl-NL" dirty="0" err="1"/>
              <a:t>subkop</a:t>
            </a:r>
            <a:endParaRPr lang="nl-NL" dirty="0"/>
          </a:p>
        </p:txBody>
      </p:sp>
      <p:sp>
        <p:nvSpPr>
          <p:cNvPr id="48" name="Tijdelijke aanduiding voor tekst 6"/>
          <p:cNvSpPr>
            <a:spLocks noGrp="1"/>
          </p:cNvSpPr>
          <p:nvPr>
            <p:ph type="body" sz="quarter" idx="20" hasCustomPrompt="1"/>
          </p:nvPr>
        </p:nvSpPr>
        <p:spPr>
          <a:xfrm>
            <a:off x="892236" y="3946128"/>
            <a:ext cx="2763837" cy="1067452"/>
          </a:xfrm>
        </p:spPr>
        <p:txBody>
          <a:bodyPr>
            <a:normAutofit/>
          </a:bodyPr>
          <a:lstStyle>
            <a:lvl1pPr>
              <a:defRPr sz="1400" baseline="0">
                <a:solidFill>
                  <a:srgbClr val="1B1B1B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nl-NL" dirty="0"/>
              <a:t>Plaats hier tekst</a:t>
            </a:r>
            <a:r>
              <a:rPr lang="mr-IN" dirty="0"/>
              <a:t>…</a:t>
            </a:r>
            <a:endParaRPr lang="nl-NL" dirty="0"/>
          </a:p>
        </p:txBody>
      </p:sp>
      <p:sp>
        <p:nvSpPr>
          <p:cNvPr id="49" name="Tijdelijke aanduiding voor tekst 6"/>
          <p:cNvSpPr>
            <a:spLocks noGrp="1"/>
          </p:cNvSpPr>
          <p:nvPr>
            <p:ph type="body" sz="quarter" idx="35" hasCustomPrompt="1"/>
          </p:nvPr>
        </p:nvSpPr>
        <p:spPr>
          <a:xfrm>
            <a:off x="4681369" y="3946128"/>
            <a:ext cx="2763837" cy="1067452"/>
          </a:xfrm>
        </p:spPr>
        <p:txBody>
          <a:bodyPr>
            <a:normAutofit/>
          </a:bodyPr>
          <a:lstStyle>
            <a:lvl1pPr>
              <a:defRPr sz="1400" baseline="0">
                <a:solidFill>
                  <a:srgbClr val="1B1B1B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nl-NL" dirty="0"/>
              <a:t>Plaats hier tekst</a:t>
            </a:r>
            <a:r>
              <a:rPr lang="mr-IN" dirty="0"/>
              <a:t>…</a:t>
            </a:r>
            <a:endParaRPr lang="nl-NL" dirty="0"/>
          </a:p>
        </p:txBody>
      </p:sp>
      <p:sp>
        <p:nvSpPr>
          <p:cNvPr id="50" name="Tijdelijke aanduiding voor tekst 6"/>
          <p:cNvSpPr>
            <a:spLocks noGrp="1"/>
          </p:cNvSpPr>
          <p:nvPr>
            <p:ph type="body" sz="quarter" idx="36" hasCustomPrompt="1"/>
          </p:nvPr>
        </p:nvSpPr>
        <p:spPr>
          <a:xfrm>
            <a:off x="8489554" y="3946128"/>
            <a:ext cx="2763837" cy="1067452"/>
          </a:xfrm>
        </p:spPr>
        <p:txBody>
          <a:bodyPr>
            <a:normAutofit/>
          </a:bodyPr>
          <a:lstStyle>
            <a:lvl1pPr>
              <a:defRPr sz="1400" baseline="0">
                <a:solidFill>
                  <a:srgbClr val="1B1B1B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nl-NL" dirty="0"/>
              <a:t>Plaats hier tekst</a:t>
            </a:r>
            <a:r>
              <a:rPr lang="mr-IN" dirty="0"/>
              <a:t>…</a:t>
            </a:r>
            <a:endParaRPr lang="nl-NL" dirty="0"/>
          </a:p>
        </p:txBody>
      </p:sp>
      <p:sp>
        <p:nvSpPr>
          <p:cNvPr id="12" name="Tijdelijke aanduiding voor inhoud 5">
            <a:extLst>
              <a:ext uri="{FF2B5EF4-FFF2-40B4-BE49-F238E27FC236}">
                <a16:creationId xmlns:a16="http://schemas.microsoft.com/office/drawing/2014/main" id="{2882FE2B-3437-7046-8F07-1F03A258FBFF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886302" y="670560"/>
            <a:ext cx="3152184" cy="2317268"/>
          </a:xfrm>
          <a:solidFill>
            <a:schemeClr val="bg1"/>
          </a:solidFill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nl-NL" dirty="0"/>
              <a:t>Plaats hier content</a:t>
            </a:r>
          </a:p>
        </p:txBody>
      </p:sp>
      <p:sp>
        <p:nvSpPr>
          <p:cNvPr id="13" name="Tijdelijke aanduiding voor inhoud 5">
            <a:extLst>
              <a:ext uri="{FF2B5EF4-FFF2-40B4-BE49-F238E27FC236}">
                <a16:creationId xmlns:a16="http://schemas.microsoft.com/office/drawing/2014/main" id="{6E6CCA1D-B0AF-E948-B264-00803E692353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4681369" y="680872"/>
            <a:ext cx="3134041" cy="2317268"/>
          </a:xfrm>
          <a:solidFill>
            <a:schemeClr val="bg1"/>
          </a:solidFill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nl-NL" dirty="0"/>
              <a:t>Plaats hier content</a:t>
            </a:r>
          </a:p>
        </p:txBody>
      </p:sp>
      <p:sp>
        <p:nvSpPr>
          <p:cNvPr id="14" name="Tijdelijke aanduiding voor inhoud 5">
            <a:extLst>
              <a:ext uri="{FF2B5EF4-FFF2-40B4-BE49-F238E27FC236}">
                <a16:creationId xmlns:a16="http://schemas.microsoft.com/office/drawing/2014/main" id="{A5661467-AF83-374D-808C-4E068B976B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458293" y="680720"/>
            <a:ext cx="3134042" cy="2317268"/>
          </a:xfrm>
          <a:solidFill>
            <a:schemeClr val="bg1"/>
          </a:solidFill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nl-NL" dirty="0"/>
              <a:t>Plaats hier content</a:t>
            </a:r>
          </a:p>
        </p:txBody>
      </p:sp>
    </p:spTree>
    <p:extLst>
      <p:ext uri="{BB962C8B-B14F-4D97-AF65-F5344CB8AC3E}">
        <p14:creationId xmlns:p14="http://schemas.microsoft.com/office/powerpoint/2010/main" val="39203801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ie kaarten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99B03-AD3B-0D4A-B7D2-5A186162021A}" type="slidenum">
              <a:rPr lang="nl-NL" smtClean="0"/>
              <a:t>‹nr.›</a:t>
            </a:fld>
            <a:endParaRPr lang="nl-NL"/>
          </a:p>
        </p:txBody>
      </p:sp>
      <p:sp>
        <p:nvSpPr>
          <p:cNvPr id="16" name="Rechthoek 15"/>
          <p:cNvSpPr/>
          <p:nvPr userDrawn="1"/>
        </p:nvSpPr>
        <p:spPr>
          <a:xfrm>
            <a:off x="886301" y="680720"/>
            <a:ext cx="3148123" cy="50222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0" i="0" dirty="0">
              <a:latin typeface="Lucida Sans Regular"/>
            </a:endParaRPr>
          </a:p>
        </p:txBody>
      </p:sp>
      <p:sp>
        <p:nvSpPr>
          <p:cNvPr id="19" name="Tijdelijke aanduiding voor inhoud 5"/>
          <p:cNvSpPr>
            <a:spLocks noGrp="1"/>
          </p:cNvSpPr>
          <p:nvPr>
            <p:ph sz="quarter" idx="4" hasCustomPrompt="1"/>
          </p:nvPr>
        </p:nvSpPr>
        <p:spPr>
          <a:xfrm>
            <a:off x="886302" y="670560"/>
            <a:ext cx="3152184" cy="2317268"/>
          </a:xfrm>
          <a:solidFill>
            <a:schemeClr val="bg1"/>
          </a:solidFill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nl-NL" dirty="0"/>
              <a:t>Plaats hier content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9" hasCustomPrompt="1"/>
          </p:nvPr>
        </p:nvSpPr>
        <p:spPr>
          <a:xfrm>
            <a:off x="1145701" y="3378200"/>
            <a:ext cx="2566646" cy="395288"/>
          </a:xfrm>
        </p:spPr>
        <p:txBody>
          <a:bodyPr/>
          <a:lstStyle>
            <a:lvl1pPr>
              <a:defRPr b="1" baseline="0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nl-NL" dirty="0"/>
              <a:t>Een </a:t>
            </a:r>
            <a:r>
              <a:rPr lang="nl-NL" dirty="0" err="1"/>
              <a:t>subkop</a:t>
            </a:r>
            <a:endParaRPr lang="nl-NL" dirty="0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20" hasCustomPrompt="1"/>
          </p:nvPr>
        </p:nvSpPr>
        <p:spPr>
          <a:xfrm>
            <a:off x="1145700" y="4024313"/>
            <a:ext cx="2567343" cy="1067452"/>
          </a:xfrm>
        </p:spPr>
        <p:txBody>
          <a:bodyPr>
            <a:normAutofit/>
          </a:bodyPr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nl-NL" dirty="0"/>
              <a:t>Plaats hier tekst</a:t>
            </a:r>
            <a:r>
              <a:rPr lang="mr-IN" dirty="0"/>
              <a:t>…</a:t>
            </a:r>
            <a:endParaRPr lang="nl-NL" dirty="0"/>
          </a:p>
        </p:txBody>
      </p:sp>
      <p:sp>
        <p:nvSpPr>
          <p:cNvPr id="49" name="Rechthoek 48"/>
          <p:cNvSpPr/>
          <p:nvPr userDrawn="1"/>
        </p:nvSpPr>
        <p:spPr>
          <a:xfrm>
            <a:off x="4677307" y="691032"/>
            <a:ext cx="3138104" cy="50222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0" i="0" dirty="0">
              <a:latin typeface="Lucida Sans Regular"/>
            </a:endParaRPr>
          </a:p>
        </p:txBody>
      </p:sp>
      <p:sp>
        <p:nvSpPr>
          <p:cNvPr id="50" name="Tijdelijke aanduiding voor inhoud 5"/>
          <p:cNvSpPr>
            <a:spLocks noGrp="1"/>
          </p:cNvSpPr>
          <p:nvPr>
            <p:ph sz="quarter" idx="21" hasCustomPrompt="1"/>
          </p:nvPr>
        </p:nvSpPr>
        <p:spPr>
          <a:xfrm>
            <a:off x="4681369" y="680872"/>
            <a:ext cx="3134041" cy="2317268"/>
          </a:xfrm>
          <a:solidFill>
            <a:schemeClr val="bg1"/>
          </a:solidFill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nl-NL" dirty="0"/>
              <a:t>Plaats hier content</a:t>
            </a:r>
          </a:p>
        </p:txBody>
      </p:sp>
      <p:sp>
        <p:nvSpPr>
          <p:cNvPr id="51" name="Tijdelijke aanduiding voor tekst 3"/>
          <p:cNvSpPr>
            <a:spLocks noGrp="1"/>
          </p:cNvSpPr>
          <p:nvPr>
            <p:ph type="body" sz="quarter" idx="22" hasCustomPrompt="1"/>
          </p:nvPr>
        </p:nvSpPr>
        <p:spPr>
          <a:xfrm>
            <a:off x="4940767" y="3388512"/>
            <a:ext cx="2551873" cy="395288"/>
          </a:xfrm>
        </p:spPr>
        <p:txBody>
          <a:bodyPr/>
          <a:lstStyle>
            <a:lvl1pPr>
              <a:defRPr b="1" baseline="0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nl-NL" dirty="0"/>
              <a:t>Een </a:t>
            </a:r>
            <a:r>
              <a:rPr lang="nl-NL" dirty="0" err="1"/>
              <a:t>subkop</a:t>
            </a:r>
            <a:endParaRPr lang="nl-NL" dirty="0"/>
          </a:p>
        </p:txBody>
      </p:sp>
      <p:sp>
        <p:nvSpPr>
          <p:cNvPr id="52" name="Tijdelijke aanduiding voor tekst 6"/>
          <p:cNvSpPr>
            <a:spLocks noGrp="1"/>
          </p:cNvSpPr>
          <p:nvPr>
            <p:ph type="body" sz="quarter" idx="23" hasCustomPrompt="1"/>
          </p:nvPr>
        </p:nvSpPr>
        <p:spPr>
          <a:xfrm>
            <a:off x="4940768" y="4034625"/>
            <a:ext cx="2552566" cy="1067452"/>
          </a:xfrm>
        </p:spPr>
        <p:txBody>
          <a:bodyPr>
            <a:normAutofit/>
          </a:bodyPr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nl-NL" dirty="0"/>
              <a:t>Plaats hier tekst</a:t>
            </a:r>
            <a:r>
              <a:rPr lang="mr-IN" dirty="0"/>
              <a:t>…</a:t>
            </a:r>
            <a:endParaRPr lang="nl-NL" dirty="0"/>
          </a:p>
        </p:txBody>
      </p:sp>
      <p:sp>
        <p:nvSpPr>
          <p:cNvPr id="57" name="Rechthoek 56"/>
          <p:cNvSpPr/>
          <p:nvPr userDrawn="1"/>
        </p:nvSpPr>
        <p:spPr>
          <a:xfrm>
            <a:off x="8458293" y="690880"/>
            <a:ext cx="3134042" cy="50222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0" i="0" dirty="0">
              <a:latin typeface="Lucida Sans Regular"/>
            </a:endParaRPr>
          </a:p>
        </p:txBody>
      </p:sp>
      <p:sp>
        <p:nvSpPr>
          <p:cNvPr id="58" name="Tijdelijke aanduiding voor inhoud 5"/>
          <p:cNvSpPr>
            <a:spLocks noGrp="1"/>
          </p:cNvSpPr>
          <p:nvPr>
            <p:ph sz="quarter" idx="24" hasCustomPrompt="1"/>
          </p:nvPr>
        </p:nvSpPr>
        <p:spPr>
          <a:xfrm>
            <a:off x="8458293" y="680720"/>
            <a:ext cx="3134042" cy="2317268"/>
          </a:xfrm>
          <a:solidFill>
            <a:schemeClr val="bg1"/>
          </a:solidFill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nl-NL" dirty="0"/>
              <a:t>Plaats hier content</a:t>
            </a:r>
          </a:p>
        </p:txBody>
      </p:sp>
      <p:sp>
        <p:nvSpPr>
          <p:cNvPr id="59" name="Tijdelijke aanduiding voor tekst 3"/>
          <p:cNvSpPr>
            <a:spLocks noGrp="1"/>
          </p:cNvSpPr>
          <p:nvPr>
            <p:ph type="body" sz="quarter" idx="25" hasCustomPrompt="1"/>
          </p:nvPr>
        </p:nvSpPr>
        <p:spPr>
          <a:xfrm>
            <a:off x="8717692" y="3388360"/>
            <a:ext cx="2551874" cy="395288"/>
          </a:xfrm>
        </p:spPr>
        <p:txBody>
          <a:bodyPr/>
          <a:lstStyle>
            <a:lvl1pPr>
              <a:defRPr b="1" baseline="0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nl-NL" dirty="0"/>
              <a:t>Een </a:t>
            </a:r>
            <a:r>
              <a:rPr lang="nl-NL" dirty="0" err="1"/>
              <a:t>subkop</a:t>
            </a:r>
            <a:endParaRPr lang="nl-NL" dirty="0"/>
          </a:p>
        </p:txBody>
      </p:sp>
      <p:sp>
        <p:nvSpPr>
          <p:cNvPr id="60" name="Tijdelijke aanduiding voor tekst 6"/>
          <p:cNvSpPr>
            <a:spLocks noGrp="1"/>
          </p:cNvSpPr>
          <p:nvPr>
            <p:ph type="body" sz="quarter" idx="26" hasCustomPrompt="1"/>
          </p:nvPr>
        </p:nvSpPr>
        <p:spPr>
          <a:xfrm>
            <a:off x="8717692" y="4034473"/>
            <a:ext cx="2552566" cy="1067452"/>
          </a:xfrm>
        </p:spPr>
        <p:txBody>
          <a:bodyPr>
            <a:normAutofit/>
          </a:bodyPr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nl-NL" dirty="0"/>
              <a:t>Plaats hier tekst</a:t>
            </a:r>
            <a:r>
              <a:rPr lang="mr-IN" dirty="0"/>
              <a:t>…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029675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4418" y="1295400"/>
            <a:ext cx="11203516" cy="400050"/>
          </a:xfrm>
        </p:spPr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24418" y="2070100"/>
            <a:ext cx="11203516" cy="4140200"/>
          </a:xfrm>
        </p:spPr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Date Placeholder 1" descr="Date">
            <a:extLst>
              <a:ext uri="{FF2B5EF4-FFF2-40B4-BE49-F238E27FC236}">
                <a16:creationId xmlns:a16="http://schemas.microsoft.com/office/drawing/2014/main" id="{048C07C5-63F0-4FA4-B00C-989FA9149C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3888" y="6235700"/>
            <a:ext cx="1635125" cy="622300"/>
          </a:xfrm>
        </p:spPr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r>
              <a:rPr lang="nl-NL"/>
              <a:t>12 mei 2021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A8695AB-1E56-47F2-9055-CE221FACF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89288" y="6210300"/>
            <a:ext cx="6499225" cy="647700"/>
          </a:xfrm>
        </p:spPr>
        <p:txBody>
          <a:bodyPr/>
          <a:lstStyle>
            <a:lvl1pPr algn="l">
              <a:defRPr sz="1050" b="0" i="0">
                <a:solidFill>
                  <a:schemeClr val="bg1">
                    <a:lumMod val="75000"/>
                  </a:schemeClr>
                </a:solidFill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r>
              <a:rPr lang="nl-NL"/>
              <a:t>Format Roadmaps KCI Transitiepaden</a:t>
            </a:r>
          </a:p>
        </p:txBody>
      </p:sp>
    </p:spTree>
    <p:extLst>
      <p:ext uri="{BB962C8B-B14F-4D97-AF65-F5344CB8AC3E}">
        <p14:creationId xmlns:p14="http://schemas.microsoft.com/office/powerpoint/2010/main" val="401252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56C894-A690-89D2-4D1E-B9FB191FD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060461E-03CA-28E8-BC4D-292B651C4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8D9D95F-961C-5524-6BC8-C1D759F92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A772F-EDFB-4C59-A1C3-CC7D30E278CE}" type="datetimeFigureOut">
              <a:rPr lang="nl-NL" smtClean="0"/>
              <a:t>10-9-2024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FE44AC5-CE4D-CD87-2314-8171629A5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AF1AB76-D3D4-E6CF-1ADB-99A5EB76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061F8-BF91-46F4-8CAC-D4706E64F0D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98179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3109F7-2C42-32E8-91D0-CA484EBDF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CFBF7B2-0969-371D-8696-16A5131F2D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A9BE9D2-77EC-1ABA-906F-EA483AB469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ACB38A4-1B69-76D3-ABDD-10912ED00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A772F-EDFB-4C59-A1C3-CC7D30E278CE}" type="datetimeFigureOut">
              <a:rPr lang="nl-NL" smtClean="0"/>
              <a:t>10-9-2024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EA53993-E271-0531-EBE3-738DD7E08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0CB09B2-7952-B8CD-3D88-58240422E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061F8-BF91-46F4-8CAC-D4706E64F0D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27237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AD9057-2571-FA54-AB41-86CC9FCB8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003A9BF-FD75-E136-1728-867813FE1B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320A1A6-7477-99BD-531F-D75ECA4739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9637C148-85BE-57F4-6489-7BAAB6E88E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51BF2DCD-5656-6B46-C1E3-C84A2A3037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285E06AD-9EF6-1B35-C79B-A36B6B725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A772F-EDFB-4C59-A1C3-CC7D30E278CE}" type="datetimeFigureOut">
              <a:rPr lang="nl-NL" smtClean="0"/>
              <a:t>10-9-2024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A5C373CA-47E5-0F48-5351-D05D1BF2A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7CB9C47C-EE37-47D7-E5DB-22B0FFE0B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061F8-BF91-46F4-8CAC-D4706E64F0D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59588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549BC2-916F-77B4-936E-7FFE0F4A8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AE44D170-A8F6-5733-2CF9-260F5A914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A772F-EDFB-4C59-A1C3-CC7D30E278CE}" type="datetimeFigureOut">
              <a:rPr lang="nl-NL" smtClean="0"/>
              <a:t>10-9-2024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09CCC5A4-9619-91AD-41B5-9036238D6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2DD7FAC-69BE-9962-40D5-24284A290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061F8-BF91-46F4-8CAC-D4706E64F0D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08673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7C96664A-C5B5-C254-8608-A92C43698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A772F-EDFB-4C59-A1C3-CC7D30E278CE}" type="datetimeFigureOut">
              <a:rPr lang="nl-NL" smtClean="0"/>
              <a:t>10-9-2024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EEFA525-FE78-3C90-EC35-7939F08BE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84F65BA-E4AB-8896-D0D3-2B5F7992A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061F8-BF91-46F4-8CAC-D4706E64F0D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95384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E4657B-8C1B-0E75-EA2B-B1F8EF111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50FED35-51F8-BBFA-7521-B7E624DD34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507437A-7021-0A4D-378F-B27DDD8060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D4784D5-733E-6601-893F-0A420399C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A772F-EDFB-4C59-A1C3-CC7D30E278CE}" type="datetimeFigureOut">
              <a:rPr lang="nl-NL" smtClean="0"/>
              <a:t>10-9-2024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38107FC-BC08-E723-41DC-35326CB61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5ADF054-9AAF-EC30-3041-C2AE4AB26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061F8-BF91-46F4-8CAC-D4706E64F0D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21853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0E47BC-9851-81C4-C835-720D61742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D99EF03E-9BEB-84F7-9712-234F4DF193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9E54F47-D7E4-64F8-63FF-31AF569162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3B9A9BF-A8EE-E78F-5EF7-D4B3FDE07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A772F-EDFB-4C59-A1C3-CC7D30E278CE}" type="datetimeFigureOut">
              <a:rPr lang="nl-NL" smtClean="0"/>
              <a:t>10-9-2024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044F922-4369-CDF7-C3FC-D27DC0B8A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03E1BB1-B319-3DDA-1A63-9E3F32FED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061F8-BF91-46F4-8CAC-D4706E64F0D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03304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3F5FB4B2-B4CC-F623-D0A5-12D53BCC8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4187D85-C00D-3091-571E-1104EE8826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A6CBD79-78FF-7741-CC38-CC6AF68199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DAA772F-EDFB-4C59-A1C3-CC7D30E278CE}" type="datetimeFigureOut">
              <a:rPr lang="nl-NL" smtClean="0"/>
              <a:t>10-9-2024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8DBA610-7033-F0B3-3A12-7AF94B5077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5EF195C-1191-1BA6-F19C-3FD654A6CF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96061F8-BF91-46F4-8CAC-D4706E64F0D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30400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 flipV="1">
            <a:off x="538368" y="5937612"/>
            <a:ext cx="11053969" cy="4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0" i="0" dirty="0">
              <a:latin typeface="Lucida Sans Regular"/>
            </a:endParaRPr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902043" y="1090681"/>
            <a:ext cx="10690294" cy="698363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/>
          <a:p>
            <a:r>
              <a:rPr lang="nl-NL" dirty="0"/>
              <a:t>Hier staat een kop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02043" y="3237422"/>
            <a:ext cx="10690294" cy="2327171"/>
          </a:xfrm>
          <a:prstGeom prst="rect">
            <a:avLst/>
          </a:prstGeom>
        </p:spPr>
        <p:txBody>
          <a:bodyPr vert="horz" wrap="square" lIns="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599" y="6356350"/>
            <a:ext cx="298173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0" i="0">
                <a:solidFill>
                  <a:srgbClr val="055780"/>
                </a:solidFill>
                <a:latin typeface="Lucida Sans Regular"/>
                <a:ea typeface="Lucida Sans Regular"/>
                <a:cs typeface="Lucida Sans Regular"/>
              </a:defRPr>
            </a:lvl1pPr>
          </a:lstStyle>
          <a:p>
            <a:fld id="{3BA99B03-AD3B-0D4A-B7D2-5A186162021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28E4BD16-AE19-754F-9D9B-467D7498E5CD}"/>
              </a:ext>
            </a:extLst>
          </p:cNvPr>
          <p:cNvSpPr/>
          <p:nvPr userDrawn="1"/>
        </p:nvSpPr>
        <p:spPr>
          <a:xfrm flipV="1">
            <a:off x="538368" y="5937611"/>
            <a:ext cx="363675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0" i="0" dirty="0">
              <a:latin typeface="Lucida Sans Regular"/>
            </a:endParaRP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4D1D1B97-9746-0541-9F8F-586796FC0C7A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532977" y="6159179"/>
            <a:ext cx="724480" cy="403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b="1" kern="1200">
          <a:solidFill>
            <a:schemeClr val="tx2"/>
          </a:solidFill>
          <a:latin typeface="Lucida Sans" panose="020B0602030504020204" pitchFamily="34" charset="77"/>
          <a:ea typeface="Lucida Sans" panose="020B0602030504020204" pitchFamily="34" charset="77"/>
          <a:cs typeface="Lucida Sans" panose="020B0602030504020204" pitchFamily="34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000" kern="1200">
          <a:solidFill>
            <a:srgbClr val="1B1B1B"/>
          </a:solidFill>
          <a:latin typeface="Lucida Sans" panose="020B0602030504020204" pitchFamily="34" charset="77"/>
          <a:ea typeface="Lucida Sans" panose="020B0602030504020204" pitchFamily="34" charset="77"/>
          <a:cs typeface="Lucida Sans" panose="020B0602030504020204" pitchFamily="34" charset="77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11113" y="-23150"/>
            <a:ext cx="12180887" cy="5545394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7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el 2">
            <a:extLst>
              <a:ext uri="{FF2B5EF4-FFF2-40B4-BE49-F238E27FC236}">
                <a16:creationId xmlns:a16="http://schemas.microsoft.com/office/drawing/2014/main" id="{E5A01F7B-BC49-404C-842E-13DE902D9C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8002" y="867858"/>
            <a:ext cx="11727402" cy="975754"/>
          </a:xfrm>
        </p:spPr>
        <p:txBody>
          <a:bodyPr/>
          <a:lstStyle/>
          <a:p>
            <a:r>
              <a:rPr lang="nl-NL" sz="4000" dirty="0">
                <a:solidFill>
                  <a:schemeClr val="bg1"/>
                </a:solidFill>
                <a:latin typeface="Lucida Sans"/>
              </a:rPr>
              <a:t>Coalitie Duurzame Bruggen en Viaducten</a:t>
            </a:r>
            <a:br>
              <a:rPr lang="nl-NL" sz="4000" dirty="0">
                <a:solidFill>
                  <a:schemeClr val="bg1"/>
                </a:solidFill>
                <a:latin typeface="Lucida Sans"/>
              </a:rPr>
            </a:br>
            <a:br>
              <a:rPr lang="nl-NL" sz="4000" dirty="0">
                <a:solidFill>
                  <a:schemeClr val="bg1"/>
                </a:solidFill>
                <a:latin typeface="Lucida Sans"/>
              </a:rPr>
            </a:br>
            <a:r>
              <a:rPr lang="nl-NL" sz="4000" dirty="0">
                <a:solidFill>
                  <a:schemeClr val="bg1"/>
                </a:solidFill>
                <a:latin typeface="Lucida Sans"/>
              </a:rPr>
              <a:t>Inbreng Provincie Noord Holland </a:t>
            </a:r>
            <a:br>
              <a:rPr lang="nl-NL" sz="4000" dirty="0">
                <a:latin typeface="Lucida Sans"/>
              </a:rPr>
            </a:br>
            <a:br>
              <a:rPr lang="nl-NL" sz="4000" dirty="0">
                <a:latin typeface="Lucida Sans"/>
              </a:rPr>
            </a:br>
            <a:r>
              <a:rPr lang="nl-NL" sz="3600" dirty="0">
                <a:solidFill>
                  <a:srgbClr val="2891E1"/>
                </a:solidFill>
                <a:latin typeface="Calibri"/>
              </a:rPr>
              <a:t>E</a:t>
            </a:r>
            <a:r>
              <a:rPr lang="nl-NL" sz="3600" b="1" dirty="0">
                <a:effectLst/>
                <a:latin typeface="Calibri"/>
                <a:ea typeface="Aptos" panose="020B0004020202020204" pitchFamily="34" charset="0"/>
              </a:rPr>
              <a:t> </a:t>
            </a:r>
            <a:r>
              <a:rPr lang="nl-NL" sz="4000" b="1" dirty="0">
                <a:effectLst/>
                <a:latin typeface="Calibri"/>
                <a:ea typeface="Aptos" panose="020B0004020202020204" pitchFamily="34" charset="0"/>
              </a:rPr>
              <a:t>DUURZAME BRUGGEN EN VIADUCTEN’ </a:t>
            </a:r>
            <a:endParaRPr lang="nl-NL" sz="4000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8" name="Ondertitel 3">
            <a:extLst>
              <a:ext uri="{FF2B5EF4-FFF2-40B4-BE49-F238E27FC236}">
                <a16:creationId xmlns:a16="http://schemas.microsoft.com/office/drawing/2014/main" id="{D7AC6CE1-F8F2-624C-9122-90F6555884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2043" y="2445871"/>
            <a:ext cx="9318694" cy="975755"/>
          </a:xfrm>
        </p:spPr>
        <p:txBody>
          <a:bodyPr/>
          <a:lstStyle/>
          <a:p>
            <a:endParaRPr lang="nl-NL" sz="2800" dirty="0">
              <a:solidFill>
                <a:srgbClr val="FFC000"/>
              </a:solidFill>
            </a:endParaRPr>
          </a:p>
          <a:p>
            <a:endParaRPr lang="nl-NL" sz="2800" dirty="0">
              <a:solidFill>
                <a:srgbClr val="FFC000"/>
              </a:solidFill>
            </a:endParaRPr>
          </a:p>
          <a:p>
            <a:r>
              <a:rPr lang="nl-NL" sz="2800" dirty="0">
                <a:solidFill>
                  <a:srgbClr val="FFC000"/>
                </a:solidFill>
              </a:rPr>
              <a:t>	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8E0B199C-182F-92BF-11BA-A1CED154B76A}"/>
              </a:ext>
            </a:extLst>
          </p:cNvPr>
          <p:cNvSpPr txBox="1"/>
          <p:nvPr/>
        </p:nvSpPr>
        <p:spPr>
          <a:xfrm>
            <a:off x="8513685" y="4691223"/>
            <a:ext cx="4385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Frans Noordberger</a:t>
            </a:r>
          </a:p>
          <a:p>
            <a:r>
              <a:rPr lang="nl-NL" dirty="0">
                <a:solidFill>
                  <a:schemeClr val="bg1"/>
                </a:solidFill>
              </a:rPr>
              <a:t>Programmamanager Duurzame Infra</a:t>
            </a:r>
          </a:p>
        </p:txBody>
      </p:sp>
    </p:spTree>
    <p:extLst>
      <p:ext uri="{BB962C8B-B14F-4D97-AF65-F5344CB8AC3E}">
        <p14:creationId xmlns:p14="http://schemas.microsoft.com/office/powerpoint/2010/main" val="27339807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E58323A4-31BF-BDEB-7824-1CD961C840C8}"/>
              </a:ext>
            </a:extLst>
          </p:cNvPr>
          <p:cNvSpPr txBox="1"/>
          <p:nvPr/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Samen</a:t>
            </a:r>
            <a:r>
              <a:rPr lang="en-US" sz="2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Slimmer </a:t>
            </a:r>
            <a:r>
              <a:rPr lang="en-US" sz="24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Renoveren</a:t>
            </a:r>
            <a:r>
              <a:rPr lang="en-US" sz="2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en </a:t>
            </a:r>
            <a:r>
              <a:rPr lang="en-US" sz="24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Vervangen</a:t>
            </a:r>
            <a:endParaRPr lang="en-US" sz="24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074" name="Picture 2" descr="Afbeelding met tekst, grafische vormgeving, tekening, Graphics&#10;&#10;Automatisch gegenereerde beschrijving">
            <a:extLst>
              <a:ext uri="{FF2B5EF4-FFF2-40B4-BE49-F238E27FC236}">
                <a16:creationId xmlns:a16="http://schemas.microsoft.com/office/drawing/2014/main" id="{66EC11EE-500D-277C-5CF1-25103697C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38600" y="1405625"/>
            <a:ext cx="7188199" cy="4043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BEA30B8-7772-FE49-3E5B-5133F657F0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2437" y="204369"/>
            <a:ext cx="11490036" cy="899590"/>
          </a:xfrm>
        </p:spPr>
        <p:txBody>
          <a:bodyPr>
            <a:normAutofit fontScale="90000"/>
          </a:bodyPr>
          <a:lstStyle/>
          <a:p>
            <a:r>
              <a:rPr lang="nl-NL" dirty="0">
                <a:solidFill>
                  <a:srgbClr val="0070C0"/>
                </a:solidFill>
              </a:rPr>
              <a:t>Programma Samen Slimmer Renoveren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0ECE0F44-7C00-0FF1-FFED-20C1554D29BE}"/>
              </a:ext>
            </a:extLst>
          </p:cNvPr>
          <p:cNvSpPr txBox="1"/>
          <p:nvPr/>
        </p:nvSpPr>
        <p:spPr>
          <a:xfrm>
            <a:off x="1459345" y="5750652"/>
            <a:ext cx="868783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Noord-</a:t>
            </a:r>
            <a:r>
              <a:rPr lang="en-US" sz="1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Hollandse</a:t>
            </a:r>
            <a:r>
              <a:rPr lang="en-US" sz="1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areaal</a:t>
            </a:r>
            <a:r>
              <a:rPr lang="en-US" sz="1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: circa 15.000 </a:t>
            </a:r>
            <a:r>
              <a:rPr lang="en-US" sz="1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objecten</a:t>
            </a:r>
            <a:endParaRPr lang="en-US" sz="1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r>
              <a:rPr lang="en-US" dirty="0" err="1">
                <a:latin typeface="+mj-lt"/>
                <a:ea typeface="+mj-ea"/>
                <a:cs typeface="+mj-cs"/>
              </a:rPr>
              <a:t>Gezamenlijke</a:t>
            </a:r>
            <a:r>
              <a:rPr lang="en-US" dirty="0">
                <a:latin typeface="+mj-lt"/>
                <a:ea typeface="+mj-ea"/>
                <a:cs typeface="+mj-cs"/>
              </a:rPr>
              <a:t> </a:t>
            </a:r>
            <a:r>
              <a:rPr lang="en-US" dirty="0" err="1">
                <a:latin typeface="+mj-lt"/>
                <a:ea typeface="+mj-ea"/>
                <a:cs typeface="+mj-cs"/>
              </a:rPr>
              <a:t>Instandhoudingsstrategieen</a:t>
            </a:r>
            <a:r>
              <a:rPr lang="en-US" dirty="0">
                <a:latin typeface="+mj-lt"/>
                <a:ea typeface="+mj-ea"/>
                <a:cs typeface="+mj-cs"/>
              </a:rPr>
              <a:t> (LTAP), </a:t>
            </a:r>
            <a:r>
              <a:rPr lang="en-US" dirty="0" err="1">
                <a:latin typeface="+mj-lt"/>
                <a:ea typeface="+mj-ea"/>
                <a:cs typeface="+mj-cs"/>
              </a:rPr>
              <a:t>gebiedsgericht</a:t>
            </a:r>
            <a:r>
              <a:rPr lang="en-US" dirty="0">
                <a:latin typeface="+mj-lt"/>
                <a:ea typeface="+mj-ea"/>
                <a:cs typeface="+mj-cs"/>
              </a:rPr>
              <a:t> </a:t>
            </a:r>
            <a:r>
              <a:rPr lang="en-US" dirty="0" err="1">
                <a:latin typeface="+mj-lt"/>
                <a:ea typeface="+mj-ea"/>
                <a:cs typeface="+mj-cs"/>
              </a:rPr>
              <a:t>werken</a:t>
            </a:r>
            <a:endParaRPr lang="en-US" dirty="0">
              <a:latin typeface="+mj-lt"/>
              <a:ea typeface="+mj-ea"/>
              <a:cs typeface="+mj-cs"/>
            </a:endParaRPr>
          </a:p>
          <a:p>
            <a:r>
              <a:rPr lang="en-US" sz="1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Duurzaamheidseisen</a:t>
            </a:r>
            <a:r>
              <a:rPr lang="en-US" sz="1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 </a:t>
            </a:r>
            <a:r>
              <a:rPr lang="en-US" dirty="0" err="1">
                <a:latin typeface="+mj-lt"/>
                <a:ea typeface="+mj-ea"/>
                <a:cs typeface="+mj-cs"/>
              </a:rPr>
              <a:t>uit</a:t>
            </a:r>
            <a:r>
              <a:rPr lang="en-US" dirty="0">
                <a:latin typeface="+mj-lt"/>
                <a:ea typeface="+mj-ea"/>
                <a:cs typeface="+mj-cs"/>
              </a:rPr>
              <a:t> </a:t>
            </a:r>
            <a:r>
              <a:rPr lang="en-US" dirty="0" err="1">
                <a:latin typeface="+mj-lt"/>
                <a:ea typeface="+mj-ea"/>
                <a:cs typeface="+mj-cs"/>
              </a:rPr>
              <a:t>coalitie</a:t>
            </a:r>
            <a:r>
              <a:rPr lang="en-US" dirty="0">
                <a:latin typeface="+mj-lt"/>
                <a:ea typeface="+mj-ea"/>
                <a:cs typeface="+mj-cs"/>
              </a:rPr>
              <a:t> </a:t>
            </a:r>
            <a:r>
              <a:rPr lang="en-US" dirty="0" err="1">
                <a:latin typeface="+mj-lt"/>
                <a:ea typeface="+mj-ea"/>
                <a:cs typeface="+mj-cs"/>
              </a:rPr>
              <a:t>waar</a:t>
            </a:r>
            <a:r>
              <a:rPr lang="en-US" dirty="0">
                <a:latin typeface="+mj-lt"/>
                <a:ea typeface="+mj-ea"/>
                <a:cs typeface="+mj-cs"/>
              </a:rPr>
              <a:t> </a:t>
            </a:r>
            <a:r>
              <a:rPr lang="en-US" dirty="0" err="1">
                <a:latin typeface="+mj-lt"/>
                <a:ea typeface="+mj-ea"/>
                <a:cs typeface="+mj-cs"/>
              </a:rPr>
              <a:t>mogelijk</a:t>
            </a:r>
            <a:r>
              <a:rPr lang="en-US" dirty="0">
                <a:latin typeface="+mj-lt"/>
                <a:ea typeface="+mj-ea"/>
                <a:cs typeface="+mj-cs"/>
              </a:rPr>
              <a:t> </a:t>
            </a:r>
            <a:r>
              <a:rPr lang="en-US" dirty="0" err="1">
                <a:latin typeface="+mj-lt"/>
                <a:ea typeface="+mj-ea"/>
                <a:cs typeface="+mj-cs"/>
              </a:rPr>
              <a:t>verwerken</a:t>
            </a:r>
            <a:r>
              <a:rPr lang="en-US" sz="1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991272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5B5455-AA1A-FDBA-A2FD-DBE083B0932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Einde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BE958D8-160D-B330-0802-A666839936B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3822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00310C-46D6-DAC4-D044-7C56EBDD2F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4348" y="409308"/>
            <a:ext cx="9156355" cy="899590"/>
          </a:xfrm>
        </p:spPr>
        <p:txBody>
          <a:bodyPr/>
          <a:lstStyle/>
          <a:p>
            <a:r>
              <a:rPr lang="nl-NL" dirty="0">
                <a:latin typeface="Lucida Sans"/>
              </a:rPr>
              <a:t>Wat brengen we in:</a:t>
            </a:r>
            <a:br>
              <a:rPr lang="nl-NL" dirty="0"/>
            </a:br>
            <a:br>
              <a:rPr lang="nl-NL" sz="2800" dirty="0"/>
            </a:br>
            <a:br>
              <a:rPr lang="nl-NL" sz="2800" dirty="0"/>
            </a:br>
            <a:r>
              <a:rPr lang="nl-NL" sz="2800" dirty="0">
                <a:latin typeface="Lucida Sans"/>
              </a:rPr>
              <a:t>- Ervaringen huidige projecten</a:t>
            </a:r>
            <a:br>
              <a:rPr lang="nl-NL" sz="2800" dirty="0"/>
            </a:br>
            <a:br>
              <a:rPr lang="nl-NL" sz="2800" dirty="0"/>
            </a:br>
            <a:r>
              <a:rPr lang="nl-NL" sz="2800" dirty="0">
                <a:latin typeface="Lucida Sans"/>
              </a:rPr>
              <a:t>- Projecten in voorbereiding</a:t>
            </a:r>
            <a:br>
              <a:rPr lang="nl-NL" sz="2800" dirty="0"/>
            </a:br>
            <a:br>
              <a:rPr lang="nl-NL" sz="2800" dirty="0"/>
            </a:br>
            <a:r>
              <a:rPr lang="nl-NL" sz="2800" dirty="0">
                <a:latin typeface="Lucida Sans"/>
              </a:rPr>
              <a:t>- Programma “samen slimmer renoveren en vervangen”</a:t>
            </a:r>
            <a: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Slimmer</a:t>
            </a:r>
            <a:br>
              <a:rPr lang="nl-NL" dirty="0"/>
            </a:br>
            <a:br>
              <a:rPr lang="nl-NL" sz="5400" dirty="0"/>
            </a:br>
            <a:br>
              <a:rPr lang="nl-NL" dirty="0"/>
            </a:br>
            <a:br>
              <a:rPr lang="nl-NL" dirty="0"/>
            </a:b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146167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ndertitel 1">
            <a:extLst>
              <a:ext uri="{FF2B5EF4-FFF2-40B4-BE49-F238E27FC236}">
                <a16:creationId xmlns:a16="http://schemas.microsoft.com/office/drawing/2014/main" id="{EBEA261A-3EE5-41B2-9A6D-8A00CDA9E9FF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236011" y="1172828"/>
            <a:ext cx="5031550" cy="531610"/>
          </a:xfrm>
        </p:spPr>
        <p:txBody>
          <a:bodyPr/>
          <a:lstStyle/>
          <a:p>
            <a:r>
              <a:rPr lang="nl-NL" sz="3600" dirty="0"/>
              <a:t>Cruquiusbrug </a:t>
            </a:r>
          </a:p>
          <a:p>
            <a:endParaRPr lang="nl-NL" sz="3600" dirty="0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360A0693-F381-407F-B717-5313C441CDE3}"/>
              </a:ext>
            </a:extLst>
          </p:cNvPr>
          <p:cNvSpPr txBox="1"/>
          <p:nvPr/>
        </p:nvSpPr>
        <p:spPr>
          <a:xfrm>
            <a:off x="236011" y="1712821"/>
            <a:ext cx="4126665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Calibri"/>
              <a:buChar char="-"/>
            </a:pPr>
            <a:r>
              <a:rPr lang="nl-NL" sz="2000" dirty="0">
                <a:solidFill>
                  <a:schemeClr val="tx2"/>
                </a:solidFill>
                <a:latin typeface="Lucida Sans"/>
              </a:rPr>
              <a:t>Circulair (IFD)</a:t>
            </a:r>
          </a:p>
          <a:p>
            <a:pPr marL="342900" indent="-342900">
              <a:buFont typeface="Calibri"/>
              <a:buChar char="-"/>
            </a:pPr>
            <a:r>
              <a:rPr lang="nl-NL" sz="2000" dirty="0">
                <a:solidFill>
                  <a:schemeClr val="tx2"/>
                </a:solidFill>
                <a:latin typeface="Lucida Sans"/>
              </a:rPr>
              <a:t>Energieneutraal</a:t>
            </a:r>
            <a:endParaRPr lang="nl-NL" dirty="0">
              <a:solidFill>
                <a:schemeClr val="tx2"/>
              </a:solidFill>
              <a:latin typeface="Calibri" panose="020F0502020204030204"/>
              <a:ea typeface="Calibri"/>
              <a:cs typeface="Calibri"/>
            </a:endParaRPr>
          </a:p>
          <a:p>
            <a:pPr marL="342900" indent="-342900">
              <a:buFont typeface="Calibri"/>
              <a:buChar char="-"/>
            </a:pPr>
            <a:r>
              <a:rPr lang="nl-NL" sz="2000" dirty="0">
                <a:solidFill>
                  <a:schemeClr val="tx2"/>
                </a:solidFill>
                <a:latin typeface="Lucida Sans"/>
              </a:rPr>
              <a:t>Onderhoudsarm </a:t>
            </a:r>
            <a:endParaRPr lang="nl-NL" dirty="0">
              <a:solidFill>
                <a:schemeClr val="tx2"/>
              </a:solidFill>
              <a:latin typeface="Calibri" panose="020F0502020204030204"/>
              <a:ea typeface="Calibri"/>
              <a:cs typeface="Calibri"/>
            </a:endParaRPr>
          </a:p>
          <a:p>
            <a:pPr marL="342900" indent="-342900">
              <a:buFont typeface="Calibri"/>
              <a:buChar char="-"/>
            </a:pPr>
            <a:r>
              <a:rPr lang="nl-NL" sz="2000" dirty="0" err="1">
                <a:solidFill>
                  <a:schemeClr val="tx2"/>
                </a:solidFill>
                <a:latin typeface="Lucida Sans"/>
              </a:rPr>
              <a:t>Natuurinclusief</a:t>
            </a:r>
            <a:r>
              <a:rPr lang="nl-NL" sz="2000" dirty="0">
                <a:solidFill>
                  <a:schemeClr val="tx2"/>
                </a:solidFill>
                <a:latin typeface="Lucida Sans"/>
              </a:rPr>
              <a:t> ontwerp </a:t>
            </a:r>
            <a:endParaRPr lang="nl-NL" dirty="0">
              <a:solidFill>
                <a:schemeClr val="tx2"/>
              </a:solidFill>
              <a:ea typeface="Calibri"/>
              <a:cs typeface="Calibri"/>
            </a:endParaRP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62D98FDD-90A9-49D8-A328-3415EC2C52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7123" y="791322"/>
            <a:ext cx="4235539" cy="510543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C702C00B-F3DE-4209-ACA8-4FD580A9289C}"/>
              </a:ext>
            </a:extLst>
          </p:cNvPr>
          <p:cNvSpPr txBox="1"/>
          <p:nvPr/>
        </p:nvSpPr>
        <p:spPr>
          <a:xfrm>
            <a:off x="383185" y="4732152"/>
            <a:ext cx="60977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400" dirty="0">
                <a:solidFill>
                  <a:schemeClr val="accent1"/>
                </a:solidFill>
              </a:rPr>
              <a:t>In uitvoering </a:t>
            </a:r>
          </a:p>
        </p:txBody>
      </p:sp>
      <p:sp>
        <p:nvSpPr>
          <p:cNvPr id="4" name="Ondertitel 1">
            <a:extLst>
              <a:ext uri="{FF2B5EF4-FFF2-40B4-BE49-F238E27FC236}">
                <a16:creationId xmlns:a16="http://schemas.microsoft.com/office/drawing/2014/main" id="{94467E9F-DB21-686D-4E29-259F31186F0B}"/>
              </a:ext>
            </a:extLst>
          </p:cNvPr>
          <p:cNvSpPr txBox="1">
            <a:spLocks/>
          </p:cNvSpPr>
          <p:nvPr/>
        </p:nvSpPr>
        <p:spPr>
          <a:xfrm>
            <a:off x="236011" y="12012"/>
            <a:ext cx="7327764" cy="531610"/>
          </a:xfrm>
          <a:prstGeom prst="rect">
            <a:avLst/>
          </a:prstGeom>
        </p:spPr>
        <p:txBody>
          <a:bodyPr vert="horz" wrap="square" lIns="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000" b="1" kern="1200" baseline="0">
                <a:solidFill>
                  <a:schemeClr val="tx2"/>
                </a:solidFill>
                <a:latin typeface="Lucida Sans" panose="020B0602030504020204" pitchFamily="34" charset="77"/>
                <a:ea typeface="Lucida Sans" panose="020B0602030504020204" pitchFamily="34" charset="77"/>
                <a:cs typeface="Lucida Sans" panose="020B0602030504020204" pitchFamily="34" charset="77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3600" dirty="0"/>
              <a:t>Ervaringen huidige projecten </a:t>
            </a:r>
          </a:p>
          <a:p>
            <a:endParaRPr lang="nl-NL" sz="3600" dirty="0"/>
          </a:p>
        </p:txBody>
      </p:sp>
    </p:spTree>
    <p:extLst>
      <p:ext uri="{BB962C8B-B14F-4D97-AF65-F5344CB8AC3E}">
        <p14:creationId xmlns:p14="http://schemas.microsoft.com/office/powerpoint/2010/main" val="13211152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EC1139-B565-ED09-5059-A53F7101BC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7584" y="313542"/>
            <a:ext cx="7889266" cy="427713"/>
          </a:xfrm>
        </p:spPr>
        <p:txBody>
          <a:bodyPr/>
          <a:lstStyle/>
          <a:p>
            <a:r>
              <a:rPr lang="nl-NL" dirty="0"/>
              <a:t>N201 </a:t>
            </a:r>
            <a:r>
              <a:rPr lang="nl-NL" sz="2800" dirty="0"/>
              <a:t>(Liggers van A9)</a:t>
            </a:r>
            <a:br>
              <a:rPr lang="nl-NL" sz="2800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endParaRPr lang="nl-NL" sz="2400" dirty="0"/>
          </a:p>
        </p:txBody>
      </p:sp>
      <p:pic>
        <p:nvPicPr>
          <p:cNvPr id="1026" name="Afbeelding 4">
            <a:extLst>
              <a:ext uri="{FF2B5EF4-FFF2-40B4-BE49-F238E27FC236}">
                <a16:creationId xmlns:a16="http://schemas.microsoft.com/office/drawing/2014/main" id="{0579B480-F97C-D6D0-5F29-663D279DC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61" y="1127463"/>
            <a:ext cx="2710649" cy="203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Afbeelding 8">
            <a:extLst>
              <a:ext uri="{FF2B5EF4-FFF2-40B4-BE49-F238E27FC236}">
                <a16:creationId xmlns:a16="http://schemas.microsoft.com/office/drawing/2014/main" id="{C55F5500-648A-7339-88E0-73B732ADD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136" y="1899879"/>
            <a:ext cx="3008652" cy="2257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877FE31E-D96F-A918-88C9-8797026BBD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6206" y="2805264"/>
            <a:ext cx="4075658" cy="2704797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F9C4B66E-DA75-6132-BAC4-ED404422F2E3}"/>
              </a:ext>
            </a:extLst>
          </p:cNvPr>
          <p:cNvSpPr txBox="1"/>
          <p:nvPr/>
        </p:nvSpPr>
        <p:spPr>
          <a:xfrm>
            <a:off x="429158" y="5084206"/>
            <a:ext cx="5157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tx2"/>
                </a:solidFill>
                <a:latin typeface="Lucida Sans" panose="020B0602030504020204" pitchFamily="34" charset="77"/>
              </a:rPr>
              <a:t>Uitvoering brug eind 2025/2026 </a:t>
            </a:r>
            <a:br>
              <a:rPr lang="nl-NL" b="1" dirty="0">
                <a:solidFill>
                  <a:schemeClr val="tx2"/>
                </a:solidFill>
                <a:latin typeface="Lucida Sans" panose="020B0602030504020204" pitchFamily="34" charset="77"/>
              </a:rPr>
            </a:br>
            <a:r>
              <a:rPr lang="nl-NL" b="1" dirty="0">
                <a:solidFill>
                  <a:schemeClr val="tx2"/>
                </a:solidFill>
                <a:latin typeface="Lucida Sans" panose="020B0602030504020204" pitchFamily="34" charset="77"/>
              </a:rPr>
              <a:t>mogelijk ook daarna N241</a:t>
            </a:r>
          </a:p>
        </p:txBody>
      </p:sp>
    </p:spTree>
    <p:extLst>
      <p:ext uri="{BB962C8B-B14F-4D97-AF65-F5344CB8AC3E}">
        <p14:creationId xmlns:p14="http://schemas.microsoft.com/office/powerpoint/2010/main" val="7851837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ndertitel 1">
            <a:extLst>
              <a:ext uri="{FF2B5EF4-FFF2-40B4-BE49-F238E27FC236}">
                <a16:creationId xmlns:a16="http://schemas.microsoft.com/office/drawing/2014/main" id="{8F1B1C8B-3925-752D-4BB2-1C2119CCC3B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32453" y="108452"/>
            <a:ext cx="5446910" cy="531610"/>
          </a:xfrm>
        </p:spPr>
        <p:txBody>
          <a:bodyPr/>
          <a:lstStyle/>
          <a:p>
            <a:r>
              <a:rPr lang="nl-NL" dirty="0">
                <a:latin typeface="Lucida Sans"/>
              </a:rPr>
              <a:t>Projecten in voorbereiding</a:t>
            </a: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8F3CB34-CDC7-CCD8-A68A-2589C800B45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85000" lnSpcReduction="20000"/>
          </a:bodyPr>
          <a:lstStyle/>
          <a:p>
            <a:r>
              <a:rPr lang="nl-NL" dirty="0"/>
              <a:t>Vervangen brug einde levensduur</a:t>
            </a:r>
          </a:p>
          <a:p>
            <a:r>
              <a:rPr lang="nl-NL" dirty="0"/>
              <a:t>Verbreding brugdek</a:t>
            </a:r>
          </a:p>
          <a:p>
            <a:r>
              <a:rPr lang="nl-NL" dirty="0"/>
              <a:t>Vervanging 200m damwand en nieuwe wachtplaats</a:t>
            </a:r>
          </a:p>
          <a:p>
            <a:r>
              <a:rPr lang="nl-NL" dirty="0"/>
              <a:t>Verwachte oplevering 2028</a:t>
            </a:r>
          </a:p>
          <a:p>
            <a:r>
              <a:rPr lang="nl-NL" dirty="0"/>
              <a:t>Bouwteam benadering in combinatie met 3 of 4 andere bruggen</a:t>
            </a:r>
          </a:p>
          <a:p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824A4C6-4ACD-E08C-50CF-93ED004B23F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/>
              <a:t>Circulaire benadering</a:t>
            </a:r>
          </a:p>
          <a:p>
            <a:pPr marL="0" indent="0">
              <a:buNone/>
            </a:pPr>
            <a:r>
              <a:rPr lang="nl-NL"/>
              <a:t>energieverbruik beperkend </a:t>
            </a:r>
          </a:p>
          <a:p>
            <a:pPr marL="0" indent="0">
              <a:buNone/>
            </a:pPr>
            <a:r>
              <a:rPr lang="nl-NL"/>
              <a:t>zo onderhoudsarm mogelijk gebouwd</a:t>
            </a:r>
          </a:p>
          <a:p>
            <a:pPr marL="0" indent="0">
              <a:buNone/>
            </a:pPr>
            <a:r>
              <a:rPr lang="nl-NL"/>
              <a:t>IFD uitgangspunten conform NTA 8085 &amp; 8086</a:t>
            </a:r>
          </a:p>
          <a:p>
            <a:pPr marL="0" indent="0">
              <a:buNone/>
            </a:pPr>
            <a:r>
              <a:rPr lang="nl-NL"/>
              <a:t>Aansluiting op centrale bediening (Heerhugowaard)</a:t>
            </a:r>
          </a:p>
        </p:txBody>
      </p:sp>
      <p:pic>
        <p:nvPicPr>
          <p:cNvPr id="1026" name="Picture 2" descr="Stolperbasculebrug 31 augustus en 1 september afgesloten - Regio Noordkop">
            <a:extLst>
              <a:ext uri="{FF2B5EF4-FFF2-40B4-BE49-F238E27FC236}">
                <a16:creationId xmlns:a16="http://schemas.microsoft.com/office/drawing/2014/main" id="{DF1F2778-5373-9ED8-57EA-9D1DEDA5348A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538" y="1519201"/>
            <a:ext cx="4225079" cy="2373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tolperbasculebrug opnieuw weken dicht | Al het nieuws uit Schagen">
            <a:extLst>
              <a:ext uri="{FF2B5EF4-FFF2-40B4-BE49-F238E27FC236}">
                <a16:creationId xmlns:a16="http://schemas.microsoft.com/office/drawing/2014/main" id="{BF9BB248-364A-5406-70B7-ACBEC5D8F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111" y="4035483"/>
            <a:ext cx="4212506" cy="2130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D0684107-E589-4B97-8E09-10BF57D07D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5111" y="108452"/>
            <a:ext cx="6027963" cy="1268424"/>
          </a:xfrm>
          <a:prstGeom prst="rect">
            <a:avLst/>
          </a:prstGeom>
        </p:spPr>
      </p:pic>
      <p:sp>
        <p:nvSpPr>
          <p:cNvPr id="8" name="Ovaal 7">
            <a:extLst>
              <a:ext uri="{FF2B5EF4-FFF2-40B4-BE49-F238E27FC236}">
                <a16:creationId xmlns:a16="http://schemas.microsoft.com/office/drawing/2014/main" id="{1152E65E-01C4-7E84-1054-935DB8A49E8D}"/>
              </a:ext>
            </a:extLst>
          </p:cNvPr>
          <p:cNvSpPr/>
          <p:nvPr/>
        </p:nvSpPr>
        <p:spPr>
          <a:xfrm>
            <a:off x="6096000" y="328773"/>
            <a:ext cx="469187" cy="43151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5FD8E06C-BC5A-E1C2-73D9-30EBD5897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53" y="792588"/>
            <a:ext cx="894387" cy="37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ndertitel 1">
            <a:extLst>
              <a:ext uri="{FF2B5EF4-FFF2-40B4-BE49-F238E27FC236}">
                <a16:creationId xmlns:a16="http://schemas.microsoft.com/office/drawing/2014/main" id="{95599B8C-EDD3-1F23-F561-B12ED17838D7}"/>
              </a:ext>
            </a:extLst>
          </p:cNvPr>
          <p:cNvSpPr txBox="1">
            <a:spLocks/>
          </p:cNvSpPr>
          <p:nvPr/>
        </p:nvSpPr>
        <p:spPr>
          <a:xfrm>
            <a:off x="1031631" y="1322388"/>
            <a:ext cx="4566529" cy="531610"/>
          </a:xfrm>
          <a:prstGeom prst="rect">
            <a:avLst/>
          </a:prstGeom>
        </p:spPr>
        <p:txBody>
          <a:bodyPr vert="horz" wrap="square" lIns="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000" b="1" kern="1200" baseline="0">
                <a:solidFill>
                  <a:schemeClr val="tx2"/>
                </a:solidFill>
                <a:latin typeface="Lucida Sans" panose="020B0602030504020204" pitchFamily="34" charset="77"/>
                <a:ea typeface="Lucida Sans" panose="020B0602030504020204" pitchFamily="34" charset="77"/>
                <a:cs typeface="Lucida Sans" panose="020B0602030504020204" pitchFamily="34" charset="77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>
                <a:latin typeface="Lucida Sans"/>
              </a:rPr>
              <a:t>Stolperbasculebrug</a:t>
            </a:r>
            <a:endParaRPr lang="nl-NL" dirty="0" err="1"/>
          </a:p>
        </p:txBody>
      </p:sp>
    </p:spTree>
    <p:extLst>
      <p:ext uri="{BB962C8B-B14F-4D97-AF65-F5344CB8AC3E}">
        <p14:creationId xmlns:p14="http://schemas.microsoft.com/office/powerpoint/2010/main" val="13252875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ndertitel 1">
            <a:extLst>
              <a:ext uri="{FF2B5EF4-FFF2-40B4-BE49-F238E27FC236}">
                <a16:creationId xmlns:a16="http://schemas.microsoft.com/office/drawing/2014/main" id="{8F1B1C8B-3925-752D-4BB2-1C2119CCC3B0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nl-NL"/>
              <a:t>Waardbrug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8F3CB34-CDC7-CCD8-A68A-2589C800B45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r>
              <a:rPr lang="nl-NL"/>
              <a:t>Vervangen brug einde levensduur</a:t>
            </a:r>
          </a:p>
          <a:p>
            <a:r>
              <a:rPr lang="nl-NL"/>
              <a:t>Verwachte oplevering 2028</a:t>
            </a:r>
          </a:p>
          <a:p>
            <a:r>
              <a:rPr lang="nl-NL"/>
              <a:t>Bouwteam benadering in combinatie met 3 of 4 andere bruggen</a:t>
            </a:r>
          </a:p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824A4C6-4ACD-E08C-50CF-93ED004B23F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/>
              <a:t>energieverbruik beperkend </a:t>
            </a:r>
          </a:p>
          <a:p>
            <a:pPr marL="0" indent="0">
              <a:buNone/>
            </a:pPr>
            <a:r>
              <a:rPr lang="nl-NL"/>
              <a:t>IFD uitgangspunten conform NTA 8085 &amp; 8086</a:t>
            </a:r>
          </a:p>
          <a:p>
            <a:pPr marL="0" indent="0">
              <a:buNone/>
            </a:pPr>
            <a:r>
              <a:rPr lang="nl-NL"/>
              <a:t>Aansluiting op centrale bediening (Heerhugowaard)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D0684107-E589-4B97-8E09-10BF57D07D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5111" y="108452"/>
            <a:ext cx="6027963" cy="1268424"/>
          </a:xfrm>
          <a:prstGeom prst="rect">
            <a:avLst/>
          </a:prstGeom>
        </p:spPr>
      </p:pic>
      <p:sp>
        <p:nvSpPr>
          <p:cNvPr id="8" name="Ovaal 7">
            <a:extLst>
              <a:ext uri="{FF2B5EF4-FFF2-40B4-BE49-F238E27FC236}">
                <a16:creationId xmlns:a16="http://schemas.microsoft.com/office/drawing/2014/main" id="{1152E65E-01C4-7E84-1054-935DB8A49E8D}"/>
              </a:ext>
            </a:extLst>
          </p:cNvPr>
          <p:cNvSpPr/>
          <p:nvPr/>
        </p:nvSpPr>
        <p:spPr>
          <a:xfrm>
            <a:off x="9442659" y="800766"/>
            <a:ext cx="469187" cy="43151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5FD8E06C-BC5A-E1C2-73D9-30EBD5897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231" y="328773"/>
            <a:ext cx="894387" cy="37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D9C22221-2341-7F9C-DCE7-238DCEFB35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8810" y="1515614"/>
            <a:ext cx="4566306" cy="2300774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77D682B5-A557-6C49-1C81-3DAFD0F17E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5111" y="3955126"/>
            <a:ext cx="4566306" cy="230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37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ndertitel 4">
            <a:extLst>
              <a:ext uri="{FF2B5EF4-FFF2-40B4-BE49-F238E27FC236}">
                <a16:creationId xmlns:a16="http://schemas.microsoft.com/office/drawing/2014/main" id="{8D7AD3F1-0371-F041-9511-58AE89C771DA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nl-NL"/>
              <a:t>Schagerbrug A</a:t>
            </a: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0D018041-5E31-364A-B937-B53E6C16990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l-NL"/>
              <a:t>Einde levensduur, vervanging</a:t>
            </a:r>
          </a:p>
          <a:p>
            <a:r>
              <a:rPr lang="nl-NL"/>
              <a:t>Geplande oplevering 2028</a:t>
            </a:r>
          </a:p>
          <a:p>
            <a:r>
              <a:rPr lang="nl-NL"/>
              <a:t>Bouwteam benadering in combinatie met 3 of 4 andere bruggen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BD449C15-9A5F-4A43-9408-921CEEF545D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/>
              <a:t>IFD uitgangspunten conform NTA 8085 &amp; 8086</a:t>
            </a:r>
          </a:p>
          <a:p>
            <a:pPr marL="0" indent="0">
              <a:buNone/>
            </a:pPr>
            <a:r>
              <a:rPr lang="nl-NL"/>
              <a:t>Energiezuinig uitgevoerd</a:t>
            </a:r>
          </a:p>
          <a:p>
            <a:pPr marL="0" indent="0">
              <a:buNone/>
            </a:pPr>
            <a:r>
              <a:rPr lang="nl-NL"/>
              <a:t>Aansluiting op centrale bediening (Heerhugowaard)</a:t>
            </a:r>
          </a:p>
          <a:p>
            <a:pPr marL="0" indent="0">
              <a:buNone/>
            </a:pPr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4510188-F175-E4B4-3690-75BE9B79C1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5111" y="108452"/>
            <a:ext cx="6027963" cy="1268424"/>
          </a:xfrm>
          <a:prstGeom prst="rect">
            <a:avLst/>
          </a:prstGeom>
        </p:spPr>
      </p:pic>
      <p:sp>
        <p:nvSpPr>
          <p:cNvPr id="3" name="Ovaal 2">
            <a:extLst>
              <a:ext uri="{FF2B5EF4-FFF2-40B4-BE49-F238E27FC236}">
                <a16:creationId xmlns:a16="http://schemas.microsoft.com/office/drawing/2014/main" id="{62A85C56-3A87-383B-BD84-CD1A97C7E055}"/>
              </a:ext>
            </a:extLst>
          </p:cNvPr>
          <p:cNvSpPr/>
          <p:nvPr/>
        </p:nvSpPr>
        <p:spPr>
          <a:xfrm>
            <a:off x="11563887" y="311149"/>
            <a:ext cx="469187" cy="43151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FAAD2477-2765-A406-BFCF-193B77AEB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231" y="328773"/>
            <a:ext cx="894387" cy="37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66F493BC-BE8B-15F6-9AA2-7F375BAC85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5111" y="1579574"/>
            <a:ext cx="4299869" cy="2213754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C80C0CF0-A92D-8F14-C8FD-3EAFA2336F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5111" y="3989328"/>
            <a:ext cx="4299869" cy="2308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3059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fbeelding 15">
            <a:extLst>
              <a:ext uri="{FF2B5EF4-FFF2-40B4-BE49-F238E27FC236}">
                <a16:creationId xmlns:a16="http://schemas.microsoft.com/office/drawing/2014/main" id="{0D69B06D-A612-38E9-6DF4-CAA4DE7A04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5111" y="155329"/>
            <a:ext cx="5029334" cy="1265945"/>
          </a:xfrm>
          <a:prstGeom prst="rect">
            <a:avLst/>
          </a:prstGeom>
        </p:spPr>
      </p:pic>
      <p:sp>
        <p:nvSpPr>
          <p:cNvPr id="2" name="Ondertitel 1">
            <a:extLst>
              <a:ext uri="{FF2B5EF4-FFF2-40B4-BE49-F238E27FC236}">
                <a16:creationId xmlns:a16="http://schemas.microsoft.com/office/drawing/2014/main" id="{8F1B1C8B-3925-752D-4BB2-1C2119CCC3B0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nl-NL" dirty="0">
                <a:latin typeface="Aptos Display" panose="020B0004020202020204" pitchFamily="34" charset="0"/>
              </a:rPr>
              <a:t>2 bruggen N247b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8F3CB34-CDC7-CCD8-A68A-2589C800B45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79230" y="1921828"/>
            <a:ext cx="5125881" cy="2029107"/>
          </a:xfrm>
        </p:spPr>
        <p:txBody>
          <a:bodyPr>
            <a:normAutofit fontScale="62500" lnSpcReduction="20000"/>
          </a:bodyPr>
          <a:lstStyle/>
          <a:p>
            <a:pPr marL="252000"/>
            <a:r>
              <a:rPr lang="nl-NL" sz="2900" dirty="0">
                <a:latin typeface="Aptos Display" panose="020B0004020202020204" pitchFamily="34" charset="0"/>
              </a:rPr>
              <a:t>Vervangen 2 vaste bruggen einde levensduur</a:t>
            </a:r>
          </a:p>
          <a:p>
            <a:pPr marL="252000"/>
            <a:r>
              <a:rPr lang="nl-NL" sz="2900" dirty="0">
                <a:latin typeface="Aptos Display" panose="020B0004020202020204" pitchFamily="34" charset="0"/>
              </a:rPr>
              <a:t>Verbreding bruggen (conform ERBI)</a:t>
            </a:r>
          </a:p>
          <a:p>
            <a:pPr marL="252000"/>
            <a:r>
              <a:rPr lang="nl-NL" sz="2900" dirty="0">
                <a:latin typeface="Aptos Display" panose="020B0004020202020204" pitchFamily="34" charset="0"/>
              </a:rPr>
              <a:t>Optie: aanleg </a:t>
            </a:r>
            <a:r>
              <a:rPr lang="nl-NL" sz="2900" dirty="0" err="1">
                <a:latin typeface="Aptos Display" panose="020B0004020202020204" pitchFamily="34" charset="0"/>
              </a:rPr>
              <a:t>middengeleiders</a:t>
            </a:r>
            <a:r>
              <a:rPr lang="nl-NL" sz="2900" dirty="0">
                <a:latin typeface="Aptos Display" panose="020B0004020202020204" pitchFamily="34" charset="0"/>
              </a:rPr>
              <a:t> en aanleg rotonde of kruispunt met </a:t>
            </a:r>
            <a:r>
              <a:rPr lang="nl-NL" sz="2900" dirty="0" err="1">
                <a:latin typeface="Aptos Display" panose="020B0004020202020204" pitchFamily="34" charset="0"/>
              </a:rPr>
              <a:t>VRI’s</a:t>
            </a:r>
            <a:r>
              <a:rPr lang="nl-NL" sz="2900" dirty="0">
                <a:latin typeface="Aptos Display" panose="020B0004020202020204" pitchFamily="34" charset="0"/>
              </a:rPr>
              <a:t>, ten noorden van KW19E20</a:t>
            </a:r>
          </a:p>
          <a:p>
            <a:pPr marL="252000"/>
            <a:r>
              <a:rPr lang="nl-NL" sz="2900" dirty="0">
                <a:latin typeface="Aptos Display" panose="020B0004020202020204" pitchFamily="34" charset="0"/>
              </a:rPr>
              <a:t>Uitvoering 2026-2027</a:t>
            </a:r>
          </a:p>
          <a:p>
            <a:pPr marL="252000"/>
            <a:r>
              <a:rPr lang="nl-NL" sz="2900" dirty="0">
                <a:latin typeface="Aptos Display" panose="020B0004020202020204" pitchFamily="34" charset="0"/>
              </a:rPr>
              <a:t>Verwachte oplevering 2027</a:t>
            </a:r>
          </a:p>
          <a:p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824A4C6-4ACD-E08C-50CF-93ED004B23F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>
                <a:latin typeface="Aptos Display" panose="020B0004020202020204" pitchFamily="34" charset="0"/>
              </a:rPr>
              <a:t>Circulaire benadering 100% hergebruik ()</a:t>
            </a:r>
          </a:p>
          <a:p>
            <a:pPr marL="0" indent="0">
              <a:buNone/>
            </a:pPr>
            <a:r>
              <a:rPr lang="nl-NL" dirty="0">
                <a:latin typeface="Aptos Display" panose="020B0004020202020204" pitchFamily="34" charset="0"/>
              </a:rPr>
              <a:t>Emissieloos bouwen</a:t>
            </a:r>
          </a:p>
          <a:p>
            <a:pPr marL="0" indent="0">
              <a:buNone/>
            </a:pPr>
            <a:r>
              <a:rPr lang="nl-NL" dirty="0">
                <a:latin typeface="Aptos Display" panose="020B0004020202020204" pitchFamily="34" charset="0"/>
              </a:rPr>
              <a:t>Zo onderhoudsarm mogelijk gebouwd</a:t>
            </a:r>
          </a:p>
          <a:p>
            <a:pPr marL="0" indent="0">
              <a:buNone/>
            </a:pPr>
            <a:r>
              <a:rPr lang="nl-NL" dirty="0">
                <a:latin typeface="Aptos Display" panose="020B0004020202020204" pitchFamily="34" charset="0"/>
              </a:rPr>
              <a:t>IFD uitgangspunten conform NTA 8085 &amp; 808</a:t>
            </a:r>
          </a:p>
        </p:txBody>
      </p:sp>
      <p:sp>
        <p:nvSpPr>
          <p:cNvPr id="8" name="Ovaal 7">
            <a:extLst>
              <a:ext uri="{FF2B5EF4-FFF2-40B4-BE49-F238E27FC236}">
                <a16:creationId xmlns:a16="http://schemas.microsoft.com/office/drawing/2014/main" id="{1152E65E-01C4-7E84-1054-935DB8A49E8D}"/>
              </a:ext>
            </a:extLst>
          </p:cNvPr>
          <p:cNvSpPr/>
          <p:nvPr/>
        </p:nvSpPr>
        <p:spPr>
          <a:xfrm>
            <a:off x="9551540" y="788301"/>
            <a:ext cx="469187" cy="43151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F185A9FF-5370-C979-2F11-C11C6AF9E0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5111" y="1535274"/>
            <a:ext cx="4212506" cy="2301661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06405288-86BC-F740-C921-C1130E5091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111" y="3950935"/>
            <a:ext cx="4212506" cy="253145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8123F9E0-D7D0-9C0A-C3A4-5FAE302F74B8}"/>
              </a:ext>
            </a:extLst>
          </p:cNvPr>
          <p:cNvSpPr txBox="1"/>
          <p:nvPr/>
        </p:nvSpPr>
        <p:spPr>
          <a:xfrm>
            <a:off x="7448764" y="1552496"/>
            <a:ext cx="2907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800" b="1" dirty="0">
                <a:effectLst/>
                <a:latin typeface="Aptos Display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KW19G33, N247 km 54,3</a:t>
            </a:r>
            <a:endParaRPr lang="nl-NL" dirty="0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3749F571-EFC9-2114-7529-14D0F8D12834}"/>
              </a:ext>
            </a:extLst>
          </p:cNvPr>
          <p:cNvSpPr txBox="1"/>
          <p:nvPr/>
        </p:nvSpPr>
        <p:spPr>
          <a:xfrm>
            <a:off x="7448764" y="3994150"/>
            <a:ext cx="2907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800" b="1" dirty="0">
                <a:effectLst/>
                <a:latin typeface="Aptos Display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KW19E20, N247 km 55,3 </a:t>
            </a:r>
            <a:endParaRPr lang="nl-NL" dirty="0"/>
          </a:p>
        </p:txBody>
      </p:sp>
      <p:sp>
        <p:nvSpPr>
          <p:cNvPr id="17" name="Ovaal 16">
            <a:extLst>
              <a:ext uri="{FF2B5EF4-FFF2-40B4-BE49-F238E27FC236}">
                <a16:creationId xmlns:a16="http://schemas.microsoft.com/office/drawing/2014/main" id="{6560B2D0-F0BF-54F0-5D87-C32A453D579B}"/>
              </a:ext>
            </a:extLst>
          </p:cNvPr>
          <p:cNvSpPr/>
          <p:nvPr/>
        </p:nvSpPr>
        <p:spPr>
          <a:xfrm>
            <a:off x="9623460" y="159856"/>
            <a:ext cx="469187" cy="43151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6DCD09DC-E288-2271-5DDD-4715525B3B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231" y="186196"/>
            <a:ext cx="894387" cy="378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1940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ndertitel 1">
            <a:extLst>
              <a:ext uri="{FF2B5EF4-FFF2-40B4-BE49-F238E27FC236}">
                <a16:creationId xmlns:a16="http://schemas.microsoft.com/office/drawing/2014/main" id="{8F1B1C8B-3925-752D-4BB2-1C2119CCC3B0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nl-NL" dirty="0"/>
              <a:t>Andere bruggen…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8F3CB34-CDC7-CCD8-A68A-2589C800B45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79231" y="1921828"/>
            <a:ext cx="4566306" cy="2010980"/>
          </a:xfrm>
        </p:spPr>
        <p:txBody>
          <a:bodyPr>
            <a:normAutofit fontScale="85000" lnSpcReduction="20000"/>
          </a:bodyPr>
          <a:lstStyle/>
          <a:p>
            <a:r>
              <a:rPr lang="nl-NL" dirty="0"/>
              <a:t>Enkele andere beweegbare objecten (bruggen/pontjes) nog te selecteren</a:t>
            </a:r>
          </a:p>
          <a:p>
            <a:r>
              <a:rPr lang="nl-NL" dirty="0"/>
              <a:t>Enkele vaste bruggen nog te selecteren</a:t>
            </a:r>
          </a:p>
          <a:p>
            <a:r>
              <a:rPr lang="nl-NL" dirty="0"/>
              <a:t>Moet passen bij de programmering, ambities en complexiteit</a:t>
            </a:r>
          </a:p>
          <a:p>
            <a:endParaRPr lang="nl-NL" dirty="0"/>
          </a:p>
          <a:p>
            <a:r>
              <a:rPr lang="nl-NL" dirty="0"/>
              <a:t>Moet passen bij de contractuitgangspunten van bouwteams</a:t>
            </a:r>
          </a:p>
          <a:p>
            <a:endParaRPr lang="nl-NL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C1D2D813-5D3A-43A6-4851-07E63305A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7371" y="765249"/>
            <a:ext cx="2701694" cy="482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767206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hema">
  <a:themeElements>
    <a:clrScheme name="Aangepast 6">
      <a:dk1>
        <a:srgbClr val="000000"/>
      </a:dk1>
      <a:lt1>
        <a:srgbClr val="FFFFFF"/>
      </a:lt1>
      <a:dk2>
        <a:srgbClr val="2891E1"/>
      </a:dk2>
      <a:lt2>
        <a:srgbClr val="E7E6E6"/>
      </a:lt2>
      <a:accent1>
        <a:srgbClr val="2891E1"/>
      </a:accent1>
      <a:accent2>
        <a:srgbClr val="FAAF00"/>
      </a:accent2>
      <a:accent3>
        <a:srgbClr val="00325F"/>
      </a:accent3>
      <a:accent4>
        <a:srgbClr val="CACACA"/>
      </a:accent4>
      <a:accent5>
        <a:srgbClr val="931795"/>
      </a:accent5>
      <a:accent6>
        <a:srgbClr val="50CF30"/>
      </a:accent6>
      <a:hlink>
        <a:srgbClr val="E61432"/>
      </a:hlink>
      <a:folHlink>
        <a:srgbClr val="8F143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Powerpoint presentatie" ma:contentTypeID="0x0101006261D5E71047644AB60DEC2636D6DD73020046C8E3851C87714C8B145E92EF239E51" ma:contentTypeVersion="322" ma:contentTypeDescription="" ma:contentTypeScope="" ma:versionID="049a31f6a1931b48be804b552db9668a">
  <xsd:schema xmlns:xsd="http://www.w3.org/2001/XMLSchema" xmlns:xs="http://www.w3.org/2001/XMLSchema" xmlns:p="http://schemas.microsoft.com/office/2006/metadata/properties" xmlns:ns2="b651a5c8-18d1-4676-949b-b33c2c763b6d" xmlns:ns3="d7a187d9-a854-4467-9103-8adc49ee9a7f" targetNamespace="http://schemas.microsoft.com/office/2006/metadata/properties" ma:root="true" ma:fieldsID="68864fd7849915b99ff59c95b6b632ba" ns2:_="" ns3:_="">
    <xsd:import namespace="b651a5c8-18d1-4676-949b-b33c2c763b6d"/>
    <xsd:import namespace="d7a187d9-a854-4467-9103-8adc49ee9a7f"/>
    <xsd:element name="properties">
      <xsd:complexType>
        <xsd:sequence>
          <xsd:element name="documentManagement">
            <xsd:complexType>
              <xsd:all>
                <xsd:element ref="ns2:Datum_x0020_ontvangst" minOccurs="0"/>
                <xsd:element ref="ns2:Datum_x0020_document" minOccurs="0"/>
                <xsd:element ref="ns2:Datum_x0020_verzending" minOccurs="0"/>
                <xsd:element ref="ns2:Kenmerk_x0020_afzender" minOccurs="0"/>
                <xsd:element ref="ns2:Naam_x0020_relatie" minOccurs="0"/>
                <xsd:element ref="ns2:Postbus_x002f_adres_x0020_relatie" minOccurs="0"/>
                <xsd:element ref="ns2:Postcode_x0020_relatie1" minOccurs="0"/>
                <xsd:element ref="ns2:Plaats_x0020_relatie" minOccurs="0"/>
                <xsd:element ref="ns2:Land_x0020_relatie1" minOccurs="0"/>
                <xsd:element ref="ns2:E-mail_x0020_relatie" minOccurs="0"/>
                <xsd:element ref="ns2:Telefoonnummer_x0020_relatie" minOccurs="0"/>
                <xsd:element ref="ns2:Kenmerk_x0020_gerelateerd_x0020_document_x002f_dossier" minOccurs="0"/>
                <xsd:element ref="ns2:Areaalcode" minOccurs="0"/>
                <xsd:element ref="ns2:Traject-start" minOccurs="0"/>
                <xsd:element ref="ns2:Traject-eind" minOccurs="0"/>
                <xsd:element ref="ns2:Ingangsdatum_x0020_geheimhouding" minOccurs="0"/>
                <xsd:element ref="ns2:Einddatum_x0020_geheimhouding" minOccurs="0"/>
                <xsd:element ref="ns2:Gebeurtenis_x0020_einde_x0020_geheimhouding" minOccurs="0"/>
                <xsd:element ref="ns2:Ingangsdatum_x0020_openbaarmaking" minOccurs="0"/>
                <xsd:element ref="ns2:Openbaarheidsbeperking" minOccurs="0"/>
                <xsd:element ref="ns2:Notitie_x0020_document" minOccurs="0"/>
                <xsd:element ref="ns2:Uitgezonderd_x0020_van_x0020_vervanging" minOccurs="0"/>
                <xsd:element ref="ns2:cb0bc395e38145638a51dd612290f54d" minOccurs="0"/>
                <xsd:element ref="ns2:j6fa90620fc745e8b82349fe5ebd2af6" minOccurs="0"/>
                <xsd:element ref="ns2:oba227f9df7b4adb9fb03e006e714027" minOccurs="0"/>
                <xsd:element ref="ns2:n6ae26952f94454485d08f7afa7634de" minOccurs="0"/>
                <xsd:element ref="ns2:eb6d96c7a39b4a82859d6395136e1d0d" minOccurs="0"/>
                <xsd:element ref="ns2:TaxCatchAll" minOccurs="0"/>
                <xsd:element ref="ns2:l0143d74ac9f4375b5e53f3bf171c8eb" minOccurs="0"/>
                <xsd:element ref="ns2:TaxCatchAllLabel" minOccurs="0"/>
                <xsd:element ref="ns2:Toelichting_x0020_integriteit1" minOccurs="0"/>
                <xsd:element ref="ns2:dfa99505122e48579c24b43e3a44bd56" minOccurs="0"/>
                <xsd:element ref="ns2:Datum_x0020_vaststelling_x0020_integriteit" minOccurs="0"/>
                <xsd:element ref="ns2:Datum_x0020_migratie" minOccurs="0"/>
                <xsd:element ref="ns2:Herkomstapplicatie" minOccurs="0"/>
                <xsd:element ref="ns2:ic1e5ae45c78478e931e737a744a1309" minOccurs="0"/>
                <xsd:element ref="ns2:l198d4b554344fde9cd760def4ef28fe" minOccurs="0"/>
                <xsd:element ref="ns2:cacfb565f8424c199369c1c3170d561c" minOccurs="0"/>
                <xsd:element ref="ns3:_dlc_DocId" minOccurs="0"/>
                <xsd:element ref="ns3:_dlc_DocIdUrl" minOccurs="0"/>
                <xsd:element ref="ns3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51a5c8-18d1-4676-949b-b33c2c763b6d" elementFormDefault="qualified">
    <xsd:import namespace="http://schemas.microsoft.com/office/2006/documentManagement/types"/>
    <xsd:import namespace="http://schemas.microsoft.com/office/infopath/2007/PartnerControls"/>
    <xsd:element name="Datum_x0020_ontvangst" ma:index="5" nillable="true" ma:displayName="Datum ontvangst" ma:description="Datum van ontvangst van het ingekomen poststuk." ma:format="DateOnly" ma:internalName="Datum_x0020_ontvangst">
      <xsd:simpleType>
        <xsd:restriction base="dms:DateTime"/>
      </xsd:simpleType>
    </xsd:element>
    <xsd:element name="Datum_x0020_document" ma:index="6" nillable="true" ma:displayName="Datum document/poststuk" ma:description="Vul de datum zoals vermeld op het document in." ma:format="DateOnly" ma:internalName="Datum_x0020_document">
      <xsd:simpleType>
        <xsd:restriction base="dms:DateTime"/>
      </xsd:simpleType>
    </xsd:element>
    <xsd:element name="Datum_x0020_verzending" ma:index="7" nillable="true" ma:displayName="Datum verzending" ma:description="Datum van verzending van ingekomen en uitgaande post." ma:format="DateOnly" ma:internalName="Datum_x0020_verzending">
      <xsd:simpleType>
        <xsd:restriction base="dms:DateTime"/>
      </xsd:simpleType>
    </xsd:element>
    <xsd:element name="Kenmerk_x0020_afzender" ma:index="8" nillable="true" ma:displayName="Kenmerk afzender" ma:description="Het kenmerk dat een derde aan informatie heeft meegegeven." ma:internalName="Kenmerk_x0020_afzender">
      <xsd:simpleType>
        <xsd:restriction base="dms:Text">
          <xsd:maxLength value="255"/>
        </xsd:restriction>
      </xsd:simpleType>
    </xsd:element>
    <xsd:element name="Naam_x0020_relatie" ma:index="9" nillable="true" ma:displayName="Naam relatie" ma:description="Vul hier de persoon (voorletter + achternaam) of organisatie met evt. contactpersoon" ma:internalName="Naam_x0020_relatie">
      <xsd:simpleType>
        <xsd:restriction base="dms:Note">
          <xsd:maxLength value="255"/>
        </xsd:restriction>
      </xsd:simpleType>
    </xsd:element>
    <xsd:element name="Postbus_x002f_adres_x0020_relatie" ma:index="10" nillable="true" ma:displayName="Postbus/adres relatie" ma:description="" ma:internalName="Postbus_x002F_adres_x0020_relatie">
      <xsd:simpleType>
        <xsd:restriction base="dms:Text">
          <xsd:maxLength value="255"/>
        </xsd:restriction>
      </xsd:simpleType>
    </xsd:element>
    <xsd:element name="Postcode_x0020_relatie1" ma:index="11" nillable="true" ma:displayName="Postcode relatie" ma:internalName="Postcode_x0020_relatie1">
      <xsd:simpleType>
        <xsd:restriction base="dms:Text">
          <xsd:maxLength value="255"/>
        </xsd:restriction>
      </xsd:simpleType>
    </xsd:element>
    <xsd:element name="Plaats_x0020_relatie" ma:index="12" nillable="true" ma:displayName="Plaats relatie" ma:internalName="Plaats_x0020_relatie">
      <xsd:simpleType>
        <xsd:restriction base="dms:Text">
          <xsd:maxLength value="255"/>
        </xsd:restriction>
      </xsd:simpleType>
    </xsd:element>
    <xsd:element name="Land_x0020_relatie1" ma:index="13" nillable="true" ma:displayName="Land relatie" ma:internalName="Land_x0020_relatie1">
      <xsd:simpleType>
        <xsd:restriction base="dms:Text">
          <xsd:maxLength value="255"/>
        </xsd:restriction>
      </xsd:simpleType>
    </xsd:element>
    <xsd:element name="E-mail_x0020_relatie" ma:index="14" nillable="true" ma:displayName="E-mail relatie" ma:internalName="E_x002d_mail_x0020_relatie">
      <xsd:simpleType>
        <xsd:restriction base="dms:Text">
          <xsd:maxLength value="255"/>
        </xsd:restriction>
      </xsd:simpleType>
    </xsd:element>
    <xsd:element name="Telefoonnummer_x0020_relatie" ma:index="15" nillable="true" ma:displayName="Telefoonnummer relatie" ma:internalName="Telefoonnummer_x0020_relatie">
      <xsd:simpleType>
        <xsd:restriction base="dms:Text">
          <xsd:maxLength value="255"/>
        </xsd:restriction>
      </xsd:simpleType>
    </xsd:element>
    <xsd:element name="Kenmerk_x0020_gerelateerd_x0020_document_x002f_dossier" ma:index="18" nillable="true" ma:displayName="Kenmerk gerelateerd document/dossier" ma:internalName="Kenmerk_x0020_gerelateerd_x0020_document_x002F_dossier">
      <xsd:simpleType>
        <xsd:restriction base="dms:Text">
          <xsd:maxLength value="255"/>
        </xsd:restriction>
      </xsd:simpleType>
    </xsd:element>
    <xsd:element name="Areaalcode" ma:index="19" nillable="true" ma:displayName="Areaalcode" ma:internalName="Areaalcode">
      <xsd:simpleType>
        <xsd:restriction base="dms:Text">
          <xsd:maxLength value="255"/>
        </xsd:restriction>
      </xsd:simpleType>
    </xsd:element>
    <xsd:element name="Traject-start" ma:index="21" nillable="true" ma:displayName="Traject-start" ma:internalName="Traject_x002d_start">
      <xsd:simpleType>
        <xsd:restriction base="dms:Text">
          <xsd:maxLength value="255"/>
        </xsd:restriction>
      </xsd:simpleType>
    </xsd:element>
    <xsd:element name="Traject-eind" ma:index="22" nillable="true" ma:displayName="Traject-eind" ma:internalName="Traject_x002d_eind">
      <xsd:simpleType>
        <xsd:restriction base="dms:Text">
          <xsd:maxLength value="255"/>
        </xsd:restriction>
      </xsd:simpleType>
    </xsd:element>
    <xsd:element name="Ingangsdatum_x0020_geheimhouding" ma:index="23" nillable="true" ma:displayName="Ingangsdatum geheimhouding" ma:description="Vul de datum in waarop geheimhouding ingaat." ma:format="DateOnly" ma:internalName="Ingangsdatum_x0020_geheimhouding">
      <xsd:simpleType>
        <xsd:restriction base="dms:DateTime"/>
      </xsd:simpleType>
    </xsd:element>
    <xsd:element name="Einddatum_x0020_geheimhouding" ma:index="24" nillable="true" ma:displayName="Einddatum geheimhouding" ma:description="Vul de datum in waarop geheimhouding afloopt." ma:format="DateOnly" ma:internalName="Einddatum_x0020_geheimhouding">
      <xsd:simpleType>
        <xsd:restriction base="dms:DateTime"/>
      </xsd:simpleType>
    </xsd:element>
    <xsd:element name="Gebeurtenis_x0020_einde_x0020_geheimhouding" ma:index="25" nillable="true" ma:displayName="Gebeurtenis einde geheimhouding" ma:default="" ma:internalName="Gebeurtenis_x0020_einde_x0020_geheimhouding">
      <xsd:simpleType>
        <xsd:restriction base="dms:Text">
          <xsd:maxLength value="255"/>
        </xsd:restriction>
      </xsd:simpleType>
    </xsd:element>
    <xsd:element name="Ingangsdatum_x0020_openbaarmaking" ma:index="28" nillable="true" ma:displayName="Ingangsdatum openbaarmaking" ma:default="" ma:format="DateOnly" ma:internalName="Ingangsdatum_x0020_openbaarmaking">
      <xsd:simpleType>
        <xsd:restriction base="dms:DateTime"/>
      </xsd:simpleType>
    </xsd:element>
    <xsd:element name="Openbaarheidsbeperking" ma:index="30" nillable="true" ma:displayName="Openbaarheidsbeperking (aantal jaren)" ma:description="In jaren" ma:internalName="Openbaarheidsbeperking" ma:percentage="FALSE">
      <xsd:simpleType>
        <xsd:restriction base="dms:Number"/>
      </xsd:simpleType>
    </xsd:element>
    <xsd:element name="Notitie_x0020_document" ma:index="31" nillable="true" ma:displayName="Notities" ma:description="Notities over het document indien noodzakelijk." ma:internalName="Notitie_x0020_document">
      <xsd:simpleType>
        <xsd:restriction base="dms:Note">
          <xsd:maxLength value="255"/>
        </xsd:restriction>
      </xsd:simpleType>
    </xsd:element>
    <xsd:element name="Uitgezonderd_x0020_van_x0020_vervanging" ma:index="32" nillable="true" ma:displayName="Uitgezonderd van vervanging" ma:default="0" ma:description="" ma:internalName="Uitgezonderd_x0020_van_x0020_vervanging">
      <xsd:simpleType>
        <xsd:restriction base="dms:Boolean"/>
      </xsd:simpleType>
    </xsd:element>
    <xsd:element name="cb0bc395e38145638a51dd612290f54d" ma:index="34" nillable="true" ma:taxonomy="true" ma:internalName="cb0bc395e38145638a51dd612290f54d" ma:taxonomyFieldName="PNH_x002d_gebied" ma:displayName="Gebied/regio" ma:default="" ma:fieldId="{cb0bc395-e381-4563-8a51-dd612290f54d}" ma:taxonomyMulti="true" ma:sspId="2137f917-9df2-4fce-b447-1341bd3a5c8c" ma:termSetId="3c4da92d-c93b-4c88-912c-2ef8e8ce717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j6fa90620fc745e8b82349fe5ebd2af6" ma:index="35" nillable="true" ma:taxonomy="true" ma:internalName="j6fa90620fc745e8b82349fe5ebd2af6" ma:taxonomyFieldName="Kwalificatie_x0020_integriteit" ma:displayName="Kwalificatie integriteit" ma:readOnly="false" ma:default="" ma:fieldId="{36fa9062-0fc7-45e8-b823-49fe5ebd2af6}" ma:sspId="2137f917-9df2-4fce-b447-1341bd3a5c8c" ma:termSetId="0970a932-d222-42a2-b7b1-c764716dee5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oba227f9df7b4adb9fb03e006e714027" ma:index="38" nillable="true" ma:taxonomy="true" ma:internalName="oba227f9df7b4adb9fb03e006e714027" ma:taxonomyFieldName="Weg_x002d__x0020_vaarwegnummer" ma:displayName="Weg- vaarwegnummer" ma:default="" ma:fieldId="{8ba227f9-df7b-4adb-9fb0-3e006e714027}" ma:taxonomyMulti="true" ma:sspId="2137f917-9df2-4fce-b447-1341bd3a5c8c" ma:termSetId="b28dc8b3-b56b-4f5f-948d-8aa4beeefc3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n6ae26952f94454485d08f7afa7634de" ma:index="39" nillable="true" ma:taxonomy="true" ma:internalName="n6ae26952f94454485d08f7afa7634de" ma:taxonomyFieldName="Gerelateerde_x0020_applicatie" ma:displayName="Naam gerelateerde applicatie" ma:default="" ma:fieldId="{76ae2695-2f94-4544-85d0-8f7afa7634de}" ma:sspId="2137f917-9df2-4fce-b447-1341bd3a5c8c" ma:termSetId="3e7c0c09-34b6-468d-9d22-b7177f27b69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eb6d96c7a39b4a82859d6395136e1d0d" ma:index="41" nillable="true" ma:taxonomy="true" ma:internalName="eb6d96c7a39b4a82859d6395136e1d0d" ma:taxonomyFieldName="Documenttype" ma:displayName="Documenttype" ma:readOnly="false" ma:default="" ma:fieldId="{eb6d96c7-a39b-4a82-859d-6395136e1d0d}" ma:sspId="2137f917-9df2-4fce-b447-1341bd3a5c8c" ma:termSetId="4702c568-b1d3-4e70-b097-db046e340fe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42" nillable="true" ma:displayName="Taxonomy Catch All Column" ma:hidden="true" ma:list="{e73d33e1-906d-41c3-9266-687ceec08bc5}" ma:internalName="TaxCatchAll" ma:showField="CatchAllData" ma:web="6daa60e2-bd58-4dcb-97ac-d16bd0a0cc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0143d74ac9f4375b5e53f3bf171c8eb" ma:index="43" nillable="true" ma:taxonomy="true" ma:internalName="l0143d74ac9f4375b5e53f3bf171c8eb" ma:taxonomyFieldName="Grondslag_x0020_voor_x0020_geheimhouding1" ma:displayName="Belang geheimhouding" ma:default="" ma:fieldId="{50143d74-ac9f-4375-b5e5-3f3bf171c8eb}" ma:sspId="2137f917-9df2-4fce-b447-1341bd3a5c8c" ma:termSetId="5403ddb3-66b7-4c11-9b55-7eb03d952a0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Label" ma:index="44" nillable="true" ma:displayName="Taxonomy Catch All Column1" ma:hidden="true" ma:list="{e73d33e1-906d-41c3-9266-687ceec08bc5}" ma:internalName="TaxCatchAllLabel" ma:readOnly="true" ma:showField="CatchAllDataLabel" ma:web="6daa60e2-bd58-4dcb-97ac-d16bd0a0cc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oelichting_x0020_integriteit1" ma:index="46" nillable="true" ma:displayName="Toelichting integriteit" ma:default="" ma:hidden="true" ma:internalName="Toelichting_x0020_integriteit1" ma:readOnly="false">
      <xsd:simpleType>
        <xsd:restriction base="dms:Text">
          <xsd:maxLength value="255"/>
        </xsd:restriction>
      </xsd:simpleType>
    </xsd:element>
    <xsd:element name="dfa99505122e48579c24b43e3a44bd56" ma:index="48" nillable="true" ma:taxonomy="true" ma:internalName="dfa99505122e48579c24b43e3a44bd56" ma:taxonomyFieldName="Grondslag_x0020_openbaar" ma:displayName="Grondslag openbaar" ma:default="" ma:fieldId="{dfa99505-122e-4857-9c24-b43e3a44bd56}" ma:sspId="2137f917-9df2-4fce-b447-1341bd3a5c8c" ma:termSetId="3ff7e1b9-ce42-4fe0-8f36-5b4a4b7bd74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atum_x0020_vaststelling_x0020_integriteit" ma:index="49" nillable="true" ma:displayName="Datum vaststelling integriteit" ma:description="De datum waarop de kwalificatie van de integriteit is afgegeven." ma:format="DateOnly" ma:hidden="true" ma:internalName="Datum_x0020_vaststelling_x0020_integriteit" ma:readOnly="false">
      <xsd:simpleType>
        <xsd:restriction base="dms:DateTime"/>
      </xsd:simpleType>
    </xsd:element>
    <xsd:element name="Datum_x0020_migratie" ma:index="50" nillable="true" ma:displayName="Datum migratie" ma:description="Dit is de migratiedatum van het dossier/document." ma:format="DateOnly" ma:hidden="true" ma:internalName="Datum_x0020_migratie" ma:readOnly="false">
      <xsd:simpleType>
        <xsd:restriction base="dms:DateTime"/>
      </xsd:simpleType>
    </xsd:element>
    <xsd:element name="Herkomstapplicatie" ma:index="52" nillable="true" ma:displayName="Herkomstapplicatie" ma:description="Dit is de naam of het kenmerk van de applicatie waaruit het dossier/document is gemigreerd." ma:hidden="true" ma:internalName="Herkomstapplicatie" ma:readOnly="false">
      <xsd:simpleType>
        <xsd:restriction base="dms:Text">
          <xsd:maxLength value="255"/>
        </xsd:restriction>
      </xsd:simpleType>
    </xsd:element>
    <xsd:element name="ic1e5ae45c78478e931e737a744a1309" ma:index="53" nillable="true" ma:taxonomy="true" ma:internalName="ic1e5ae45c78478e931e737a744a1309" ma:taxonomyFieldName="Geheimhouding_x0020_opgelegd_x0020_door" ma:displayName="Geheimhouding opgelegd door" ma:default="" ma:fieldId="{2c1e5ae4-5c78-478e-931e-737a744a1309}" ma:sspId="2137f917-9df2-4fce-b447-1341bd3a5c8c" ma:termSetId="a2752ca8-540c-485b-889e-fb329f36b05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l198d4b554344fde9cd760def4ef28fe" ma:index="54" nillable="true" ma:taxonomy="true" ma:internalName="l198d4b554344fde9cd760def4ef28fe" ma:taxonomyFieldName="Status_x0020_document" ma:displayName="Status document" ma:default="" ma:fieldId="{5198d4b5-5434-4fde-9cd7-60def4ef28fe}" ma:taxonomyMulti="true" ma:sspId="2137f917-9df2-4fce-b447-1341bd3a5c8c" ma:termSetId="ea338add-1567-4ad0-aaeb-9d0c59afcbe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cacfb565f8424c199369c1c3170d561c" ma:index="55" ma:taxonomy="true" ma:internalName="cacfb565f8424c199369c1c3170d561c" ma:taxonomyFieldName="Organisatieonderdeel" ma:displayName="Organisatieonderdeel" ma:readOnly="false" ma:default="" ma:fieldId="{cacfb565-f842-4c19-9369-c1c3170d561c}" ma:sspId="2137f917-9df2-4fce-b447-1341bd3a5c8c" ma:termSetId="b81dc232-8640-48f0-bc64-c4ee55a74d5e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a187d9-a854-4467-9103-8adc49ee9a7f" elementFormDefault="qualified">
    <xsd:import namespace="http://schemas.microsoft.com/office/2006/documentManagement/types"/>
    <xsd:import namespace="http://schemas.microsoft.com/office/infopath/2007/PartnerControls"/>
    <xsd:element name="_dlc_DocId" ma:index="56" nillable="true" ma:displayName="Waarde van de document-id" ma:description="De waarde van de document-id die aan dit item is toegewezen." ma:indexed="true" ma:internalName="_dlc_DocId" ma:readOnly="true">
      <xsd:simpleType>
        <xsd:restriction base="dms:Text"/>
      </xsd:simpleType>
    </xsd:element>
    <xsd:element name="_dlc_DocIdUrl" ma:index="57" nillable="true" ma:displayName="Document-id" ma:description="Permanente koppeling naar dit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58" nillable="true" ma:displayName="Id blijven behouden" ma:description="Id behouden tijdens toevoegen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45" ma:displayName="Inhoudstype"/>
        <xsd:element ref="dc:title" maxOccurs="1" ma:index="0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SharedContentType xmlns="Microsoft.SharePoint.Taxonomy.ContentTypeSync" SourceId="2137f917-9df2-4fce-b447-1341bd3a5c8c" ContentTypeId="0x0101006261D5E71047644AB60DEC2636D6DD73" PreviousValue="false"/>
</file>

<file path=customXml/item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Kenmerk_x0020_gerelateerd_x0020_document_x002f_dossier xmlns="b651a5c8-18d1-4676-949b-b33c2c763b6d" xsi:nil="true"/>
    <eb6d96c7a39b4a82859d6395136e1d0d xmlns="b651a5c8-18d1-4676-949b-b33c2c763b6d">
      <Terms xmlns="http://schemas.microsoft.com/office/infopath/2007/PartnerControls"/>
    </eb6d96c7a39b4a82859d6395136e1d0d>
    <Postcode_x0020_relatie1 xmlns="b651a5c8-18d1-4676-949b-b33c2c763b6d" xsi:nil="true"/>
    <E-mail_x0020_relatie xmlns="b651a5c8-18d1-4676-949b-b33c2c763b6d" xsi:nil="true"/>
    <Openbaarheidsbeperking xmlns="b651a5c8-18d1-4676-949b-b33c2c763b6d" xsi:nil="true"/>
    <oba227f9df7b4adb9fb03e006e714027 xmlns="b651a5c8-18d1-4676-949b-b33c2c763b6d">
      <Terms xmlns="http://schemas.microsoft.com/office/infopath/2007/PartnerControls"/>
    </oba227f9df7b4adb9fb03e006e714027>
    <n6ae26952f94454485d08f7afa7634de xmlns="b651a5c8-18d1-4676-949b-b33c2c763b6d">
      <Terms xmlns="http://schemas.microsoft.com/office/infopath/2007/PartnerControls"/>
    </n6ae26952f94454485d08f7afa7634de>
    <Datum_x0020_vaststelling_x0020_integriteit xmlns="b651a5c8-18d1-4676-949b-b33c2c763b6d" xsi:nil="true"/>
    <Herkomstapplicatie xmlns="b651a5c8-18d1-4676-949b-b33c2c763b6d" xsi:nil="true"/>
    <Postbus_x002f_adres_x0020_relatie xmlns="b651a5c8-18d1-4676-949b-b33c2c763b6d" xsi:nil="true"/>
    <Uitgezonderd_x0020_van_x0020_vervanging xmlns="b651a5c8-18d1-4676-949b-b33c2c763b6d">false</Uitgezonderd_x0020_van_x0020_vervanging>
    <TaxCatchAll xmlns="b651a5c8-18d1-4676-949b-b33c2c763b6d">
      <Value>11</Value>
      <Value>1</Value>
    </TaxCatchAll>
    <Datum_x0020_ontvangst xmlns="b651a5c8-18d1-4676-949b-b33c2c763b6d" xsi:nil="true"/>
    <ic1e5ae45c78478e931e737a744a1309 xmlns="b651a5c8-18d1-4676-949b-b33c2c763b6d">
      <Terms xmlns="http://schemas.microsoft.com/office/infopath/2007/PartnerControls"/>
    </ic1e5ae45c78478e931e737a744a1309>
    <Ingangsdatum_x0020_geheimhouding xmlns="b651a5c8-18d1-4676-949b-b33c2c763b6d" xsi:nil="true"/>
    <Gebeurtenis_x0020_einde_x0020_geheimhouding xmlns="b651a5c8-18d1-4676-949b-b33c2c763b6d" xsi:nil="true"/>
    <l0143d74ac9f4375b5e53f3bf171c8eb xmlns="b651a5c8-18d1-4676-949b-b33c2c763b6d">
      <Terms xmlns="http://schemas.microsoft.com/office/infopath/2007/PartnerControls"/>
    </l0143d74ac9f4375b5e53f3bf171c8eb>
    <Traject-eind xmlns="b651a5c8-18d1-4676-949b-b33c2c763b6d" xsi:nil="true"/>
    <Ingangsdatum_x0020_openbaarmaking xmlns="b651a5c8-18d1-4676-949b-b33c2c763b6d" xsi:nil="true"/>
    <Naam_x0020_relatie xmlns="b651a5c8-18d1-4676-949b-b33c2c763b6d" xsi:nil="true"/>
    <Land_x0020_relatie1 xmlns="b651a5c8-18d1-4676-949b-b33c2c763b6d" xsi:nil="true"/>
    <j6fa90620fc745e8b82349fe5ebd2af6 xmlns="b651a5c8-18d1-4676-949b-b33c2c763b6d">
      <Terms xmlns="http://schemas.microsoft.com/office/infopath/2007/PartnerControls"/>
    </j6fa90620fc745e8b82349fe5ebd2af6>
    <Toelichting_x0020_integriteit1 xmlns="b651a5c8-18d1-4676-949b-b33c2c763b6d" xsi:nil="true"/>
    <dfa99505122e48579c24b43e3a44bd56 xmlns="b651a5c8-18d1-4676-949b-b33c2c763b6d">
      <Terms xmlns="http://schemas.microsoft.com/office/infopath/2007/PartnerControls"/>
    </dfa99505122e48579c24b43e3a44bd56>
    <l198d4b554344fde9cd760def4ef28fe xmlns="b651a5c8-18d1-4676-949b-b33c2c763b6d">
      <Terms xmlns="http://schemas.microsoft.com/office/infopath/2007/PartnerControls"/>
    </l198d4b554344fde9cd760def4ef28fe>
    <cacfb565f8424c199369c1c3170d561c xmlns="b651a5c8-18d1-4676-949b-b33c2c763b6d">
      <Terms xmlns="http://schemas.microsoft.com/office/infopath/2007/PartnerControls">
        <TermInfo xmlns="http://schemas.microsoft.com/office/infopath/2007/PartnerControls">
          <TermName xmlns="http://schemas.microsoft.com/office/infopath/2007/PartnerControls">BU:BSP</TermName>
          <TermId xmlns="http://schemas.microsoft.com/office/infopath/2007/PartnerControls">16fc84f6-f9d2-4064-859d-041a376723b7</TermId>
        </TermInfo>
      </Terms>
    </cacfb565f8424c199369c1c3170d561c>
    <Plaats_x0020_relatie xmlns="b651a5c8-18d1-4676-949b-b33c2c763b6d" xsi:nil="true"/>
    <Traject-start xmlns="b651a5c8-18d1-4676-949b-b33c2c763b6d" xsi:nil="true"/>
    <Kenmerk_x0020_afzender xmlns="b651a5c8-18d1-4676-949b-b33c2c763b6d" xsi:nil="true"/>
    <Datum_x0020_verzending xmlns="b651a5c8-18d1-4676-949b-b33c2c763b6d" xsi:nil="true"/>
    <Einddatum_x0020_geheimhouding xmlns="b651a5c8-18d1-4676-949b-b33c2c763b6d" xsi:nil="true"/>
    <Notitie_x0020_document xmlns="b651a5c8-18d1-4676-949b-b33c2c763b6d" xsi:nil="true"/>
    <Telefoonnummer_x0020_relatie xmlns="b651a5c8-18d1-4676-949b-b33c2c763b6d" xsi:nil="true"/>
    <cb0bc395e38145638a51dd612290f54d xmlns="b651a5c8-18d1-4676-949b-b33c2c763b6d">
      <Terms xmlns="http://schemas.microsoft.com/office/infopath/2007/PartnerControls"/>
    </cb0bc395e38145638a51dd612290f54d>
    <Datum_x0020_document xmlns="b651a5c8-18d1-4676-949b-b33c2c763b6d" xsi:nil="true"/>
    <Areaalcode xmlns="b651a5c8-18d1-4676-949b-b33c2c763b6d" xsi:nil="true"/>
    <Datum_x0020_migratie xmlns="b651a5c8-18d1-4676-949b-b33c2c763b6d" xsi:nil="true"/>
    <_dlc_DocId xmlns="d7a187d9-a854-4467-9103-8adc49ee9a7f">KDRVMZKDPKYM-171075385-2433</_dlc_DocId>
    <_dlc_DocIdUrl xmlns="d7a187d9-a854-4467-9103-8adc49ee9a7f">
      <Url>https://provincienoordholland.sharepoint.com/teams/duu-inf/_layouts/15/DocIdRedir.aspx?ID=KDRVMZKDPKYM-171075385-2433</Url>
      <Description>KDRVMZKDPKYM-171075385-2433</Description>
    </_dlc_DocIdUrl>
  </documentManagement>
</p:properties>
</file>

<file path=customXml/itemProps1.xml><?xml version="1.0" encoding="utf-8"?>
<ds:datastoreItem xmlns:ds="http://schemas.openxmlformats.org/officeDocument/2006/customXml" ds:itemID="{44013C7D-99FB-4A0B-BF49-44D46C8D2A9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651a5c8-18d1-4676-949b-b33c2c763b6d"/>
    <ds:schemaRef ds:uri="d7a187d9-a854-4467-9103-8adc49ee9a7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3D0EFA5-8E84-4A7C-BF47-8ACB1050323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272BD68-66A9-4D82-BDD5-7868B98D6053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1E9F474B-47E1-4F9F-ABE7-735065F09619}">
  <ds:schemaRefs>
    <ds:schemaRef ds:uri="Microsoft.SharePoint.Taxonomy.ContentTypeSync"/>
  </ds:schemaRefs>
</ds:datastoreItem>
</file>

<file path=customXml/itemProps5.xml><?xml version="1.0" encoding="utf-8"?>
<ds:datastoreItem xmlns:ds="http://schemas.openxmlformats.org/officeDocument/2006/customXml" ds:itemID="{43DA6DE6-0B8D-41A4-A4C6-9AE7DAF9C5BE}">
  <ds:schemaRefs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schemas.microsoft.com/office/infopath/2007/PartnerControls"/>
    <ds:schemaRef ds:uri="b651a5c8-18d1-4676-949b-b33c2c763b6d"/>
    <ds:schemaRef ds:uri="d7a187d9-a854-4467-9103-8adc49ee9a7f"/>
    <ds:schemaRef ds:uri="http://purl.org/dc/terms/"/>
    <ds:schemaRef ds:uri="http://schemas.microsoft.com/office/2006/documentManagement/types"/>
    <ds:schemaRef ds:uri="http://www.w3.org/XML/1998/namespace"/>
    <ds:schemaRef ds:uri="http://purl.org/dc/dcmitype/"/>
  </ds:schemaRefs>
</ds:datastoreItem>
</file>

<file path=docMetadata/LabelInfo.xml><?xml version="1.0" encoding="utf-8"?>
<clbl:labelList xmlns:clbl="http://schemas.microsoft.com/office/2020/mipLabelMetadata">
  <clbl:label id="{5b4b5705-b4ff-46b5-8261-fc5f5f46f4b9}" enabled="1" method="Standard" siteId="{49f943ef-3ce2-42d2-b529-ea37741a617b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5868</TotalTime>
  <Words>880</Words>
  <Application>Microsoft Office PowerPoint</Application>
  <PresentationFormat>Breedbeeld</PresentationFormat>
  <Paragraphs>129</Paragraphs>
  <Slides>11</Slides>
  <Notes>5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10</vt:i4>
      </vt:variant>
      <vt:variant>
        <vt:lpstr>Thema</vt:lpstr>
      </vt:variant>
      <vt:variant>
        <vt:i4>2</vt:i4>
      </vt:variant>
      <vt:variant>
        <vt:lpstr>Diatitels</vt:lpstr>
      </vt:variant>
      <vt:variant>
        <vt:i4>11</vt:i4>
      </vt:variant>
    </vt:vector>
  </HeadingPairs>
  <TitlesOfParts>
    <vt:vector size="23" baseType="lpstr">
      <vt:lpstr>Aptos</vt:lpstr>
      <vt:lpstr>Aptos Display</vt:lpstr>
      <vt:lpstr>Arial</vt:lpstr>
      <vt:lpstr>Calibri</vt:lpstr>
      <vt:lpstr>FontAwesome</vt:lpstr>
      <vt:lpstr>Helvetica</vt:lpstr>
      <vt:lpstr>Lucida Sans</vt:lpstr>
      <vt:lpstr>Lucida Sans Regular</vt:lpstr>
      <vt:lpstr>Verdana</vt:lpstr>
      <vt:lpstr>Wingdings</vt:lpstr>
      <vt:lpstr>Kantoorthema</vt:lpstr>
      <vt:lpstr>Office-thema</vt:lpstr>
      <vt:lpstr>Coalitie Duurzame Bruggen en Viaducten  Inbreng Provincie Noord Holland   E DUURZAME BRUGGEN EN VIADUCTEN’ </vt:lpstr>
      <vt:lpstr>Wat brengen we in:   - Ervaringen huidige projecten  - Projecten in voorbereiding  - Programma “samen slimmer renoveren en vervangen” Slimmer    </vt:lpstr>
      <vt:lpstr>PowerPoint-presentatie</vt:lpstr>
      <vt:lpstr>N201 (Liggers van A9)      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Programma Samen Slimmer Renoveren</vt:lpstr>
      <vt:lpstr>Einde</vt:lpstr>
    </vt:vector>
  </TitlesOfParts>
  <Company>Provincie Noord-Holland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coaltie duurzame bruggen en viaducten</dc:title>
  <dc:creator>Harry Michels</dc:creator>
  <cp:lastModifiedBy>Martin van der Vliet</cp:lastModifiedBy>
  <cp:revision>9</cp:revision>
  <dcterms:created xsi:type="dcterms:W3CDTF">2024-08-27T08:00:00Z</dcterms:created>
  <dcterms:modified xsi:type="dcterms:W3CDTF">2024-09-10T19:09:10Z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0x0101006261D5E71047644AB60DEC2636D6DD73020046C8E3851C87714C8B145E92EF239E51</vt:lpwstr>
  </property>
  <property fmtid="{D5CDD505-2E9C-101B-9397-08002B2CF9AE}" pid="3" name="n0473b643a634bdd9d0f8eb24a9f924c">
    <vt:lpwstr>In behandeling|4c7b17d3-99d4-47d2-96b3-f1007e31f881</vt:lpwstr>
  </property>
  <property fmtid="{D5CDD505-2E9C-101B-9397-08002B2CF9AE}" pid="4" name="_dlc_DocIdItemGuid">
    <vt:lpwstr>ab0efa89-5acb-4ac8-8db0-293e48ef9533</vt:lpwstr>
  </property>
  <property fmtid="{D5CDD505-2E9C-101B-9397-08002B2CF9AE}" pid="5" name="Gerelateerde applicatie">
    <vt:lpwstr/>
  </property>
  <property fmtid="{D5CDD505-2E9C-101B-9397-08002B2CF9AE}" pid="6" name="Status document">
    <vt:lpwstr/>
  </property>
  <property fmtid="{D5CDD505-2E9C-101B-9397-08002B2CF9AE}" pid="7" name="Grondslag openbaar">
    <vt:lpwstr/>
  </property>
  <property fmtid="{D5CDD505-2E9C-101B-9397-08002B2CF9AE}" pid="8" name="Kwalificatie integriteit">
    <vt:lpwstr/>
  </property>
  <property fmtid="{D5CDD505-2E9C-101B-9397-08002B2CF9AE}" pid="9" name="Weg- vaarwegnummer">
    <vt:lpwstr/>
  </property>
  <property fmtid="{D5CDD505-2E9C-101B-9397-08002B2CF9AE}" pid="10" name="Geheimhouding opgelegd door">
    <vt:lpwstr/>
  </property>
  <property fmtid="{D5CDD505-2E9C-101B-9397-08002B2CF9AE}" pid="11" name="PNH-gebied">
    <vt:lpwstr/>
  </property>
  <property fmtid="{D5CDD505-2E9C-101B-9397-08002B2CF9AE}" pid="12" name="Grondslag voor geheimhouding1">
    <vt:lpwstr/>
  </property>
  <property fmtid="{D5CDD505-2E9C-101B-9397-08002B2CF9AE}" pid="13" name="Documenttype">
    <vt:lpwstr/>
  </property>
  <property fmtid="{D5CDD505-2E9C-101B-9397-08002B2CF9AE}" pid="14" name="Status dossier">
    <vt:lpwstr>1;#In behandeling|4c7b17d3-99d4-47d2-96b3-f1007e31f881</vt:lpwstr>
  </property>
  <property fmtid="{D5CDD505-2E9C-101B-9397-08002B2CF9AE}" pid="15" name="af5ae35b54c84f09896a11b2dec84839">
    <vt:lpwstr/>
  </property>
  <property fmtid="{D5CDD505-2E9C-101B-9397-08002B2CF9AE}" pid="16" name="ge2120871af745b1ae0504045904b319">
    <vt:lpwstr/>
  </property>
  <property fmtid="{D5CDD505-2E9C-101B-9397-08002B2CF9AE}" pid="17" name="PNHActiviteit">
    <vt:lpwstr/>
  </property>
  <property fmtid="{D5CDD505-2E9C-101B-9397-08002B2CF9AE}" pid="18" name="Domein">
    <vt:lpwstr/>
  </property>
  <property fmtid="{D5CDD505-2E9C-101B-9397-08002B2CF9AE}" pid="19" name="ncd4c9f9bf614d388b72eb91968d1b81">
    <vt:lpwstr/>
  </property>
  <property fmtid="{D5CDD505-2E9C-101B-9397-08002B2CF9AE}" pid="20" name="ad9c06bc15a3492eb529eb48ca2db363">
    <vt:lpwstr/>
  </property>
  <property fmtid="{D5CDD505-2E9C-101B-9397-08002B2CF9AE}" pid="21" name="gc0684d3c12b44f3a596ed170a775d7b">
    <vt:lpwstr/>
  </property>
  <property fmtid="{D5CDD505-2E9C-101B-9397-08002B2CF9AE}" pid="22" name="Objectsoort">
    <vt:lpwstr/>
  </property>
  <property fmtid="{D5CDD505-2E9C-101B-9397-08002B2CF9AE}" pid="23" name="p5189299153b471dbe208a1382badc36">
    <vt:lpwstr/>
  </property>
  <property fmtid="{D5CDD505-2E9C-101B-9397-08002B2CF9AE}" pid="24" name="fc889d47b20d4b7eb23397d202ce916e">
    <vt:lpwstr/>
  </property>
  <property fmtid="{D5CDD505-2E9C-101B-9397-08002B2CF9AE}" pid="25" name="Soort_x0020_record">
    <vt:lpwstr/>
  </property>
  <property fmtid="{D5CDD505-2E9C-101B-9397-08002B2CF9AE}" pid="26" name="Aanvang_x0020_bewaartermijn">
    <vt:lpwstr/>
  </property>
  <property fmtid="{D5CDD505-2E9C-101B-9397-08002B2CF9AE}" pid="27" name="Toezichtsgebied">
    <vt:lpwstr/>
  </property>
  <property fmtid="{D5CDD505-2E9C-101B-9397-08002B2CF9AE}" pid="28" name="Type_x0020_aanbestedingsdossier">
    <vt:lpwstr/>
  </property>
  <property fmtid="{D5CDD505-2E9C-101B-9397-08002B2CF9AE}" pid="29" name="Projectfase">
    <vt:lpwstr/>
  </property>
  <property fmtid="{D5CDD505-2E9C-101B-9397-08002B2CF9AE}" pid="30" name="fb9bf6f430b7444982f92b4cc13cc59b">
    <vt:lpwstr/>
  </property>
  <property fmtid="{D5CDD505-2E9C-101B-9397-08002B2CF9AE}" pid="31" name="dc72c89380db49daa673ce313ca9a274">
    <vt:lpwstr/>
  </property>
  <property fmtid="{D5CDD505-2E9C-101B-9397-08002B2CF9AE}" pid="32" name="Hoedanigheid">
    <vt:lpwstr/>
  </property>
  <property fmtid="{D5CDD505-2E9C-101B-9397-08002B2CF9AE}" pid="33" name="Uitkomst">
    <vt:lpwstr/>
  </property>
  <property fmtid="{D5CDD505-2E9C-101B-9397-08002B2CF9AE}" pid="34" name="e31121ba8f2448e0a4e586576f4bb073">
    <vt:lpwstr/>
  </property>
  <property fmtid="{D5CDD505-2E9C-101B-9397-08002B2CF9AE}" pid="35" name="o5875bba6424448f97b2d90a0067556d">
    <vt:lpwstr/>
  </property>
  <property fmtid="{D5CDD505-2E9C-101B-9397-08002B2CF9AE}" pid="36" name="Locatie_x0020_verplaatsen">
    <vt:lpwstr/>
  </property>
  <property fmtid="{D5CDD505-2E9C-101B-9397-08002B2CF9AE}" pid="37" name="m60a1d1c449c48bbbcc326f67337168b">
    <vt:lpwstr/>
  </property>
  <property fmtid="{D5CDD505-2E9C-101B-9397-08002B2CF9AE}" pid="38" name="Soort_x0020_toezicht">
    <vt:lpwstr/>
  </property>
  <property fmtid="{D5CDD505-2E9C-101B-9397-08002B2CF9AE}" pid="39" name="Beleidsthema">
    <vt:lpwstr/>
  </property>
  <property fmtid="{D5CDD505-2E9C-101B-9397-08002B2CF9AE}" pid="40" name="PNHBedrijfsproces">
    <vt:lpwstr/>
  </property>
  <property fmtid="{D5CDD505-2E9C-101B-9397-08002B2CF9AE}" pid="41" name="Projectactiviteit">
    <vt:lpwstr/>
  </property>
  <property fmtid="{D5CDD505-2E9C-101B-9397-08002B2CF9AE}" pid="42" name="e3b34194e53f42cda968a65aa076568b">
    <vt:lpwstr/>
  </property>
  <property fmtid="{D5CDD505-2E9C-101B-9397-08002B2CF9AE}" pid="43" name="g885bc7ff7c74afcad9e1f351ef621c8">
    <vt:lpwstr/>
  </property>
  <property fmtid="{D5CDD505-2E9C-101B-9397-08002B2CF9AE}" pid="44" name="j3178a27eff5453fac94614d7a6a9e08">
    <vt:lpwstr/>
  </property>
  <property fmtid="{D5CDD505-2E9C-101B-9397-08002B2CF9AE}" pid="45" name="Soort record">
    <vt:lpwstr/>
  </property>
  <property fmtid="{D5CDD505-2E9C-101B-9397-08002B2CF9AE}" pid="46" name="Aanvang bewaartermijn">
    <vt:lpwstr/>
  </property>
  <property fmtid="{D5CDD505-2E9C-101B-9397-08002B2CF9AE}" pid="47" name="Soort toezicht">
    <vt:lpwstr/>
  </property>
  <property fmtid="{D5CDD505-2E9C-101B-9397-08002B2CF9AE}" pid="48" name="Locatie verplaatsen">
    <vt:lpwstr/>
  </property>
  <property fmtid="{D5CDD505-2E9C-101B-9397-08002B2CF9AE}" pid="49" name="Type aanbestedingsdossier">
    <vt:lpwstr/>
  </property>
  <property fmtid="{D5CDD505-2E9C-101B-9397-08002B2CF9AE}" pid="50" name="Organisatieonderdeel">
    <vt:lpwstr>11</vt:lpwstr>
  </property>
</Properties>
</file>